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2.jpg" ContentType="image/jpg"/>
  <Override PartName="/ppt/media/image3.jpg" ContentType="image/jpg"/>
  <Override PartName="/ppt/media/image15.jpg" ContentType="image/jpg"/>
  <Override PartName="/ppt/media/image16.jpg" ContentType="image/jpg"/>
  <Override PartName="/ppt/media/image40.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sldIdLst>
    <p:sldId id="256" r:id="rId2"/>
    <p:sldId id="257" r:id="rId3"/>
    <p:sldId id="360" r:id="rId4"/>
    <p:sldId id="260" r:id="rId5"/>
    <p:sldId id="261" r:id="rId6"/>
    <p:sldId id="262" r:id="rId7"/>
    <p:sldId id="362" r:id="rId8"/>
    <p:sldId id="266" r:id="rId9"/>
    <p:sldId id="270" r:id="rId10"/>
    <p:sldId id="271" r:id="rId11"/>
    <p:sldId id="272" r:id="rId12"/>
    <p:sldId id="361" r:id="rId13"/>
    <p:sldId id="275" r:id="rId14"/>
    <p:sldId id="278" r:id="rId15"/>
    <p:sldId id="279" r:id="rId16"/>
    <p:sldId id="280" r:id="rId17"/>
    <p:sldId id="281" r:id="rId18"/>
    <p:sldId id="282" r:id="rId19"/>
    <p:sldId id="283" r:id="rId20"/>
    <p:sldId id="284" r:id="rId21"/>
    <p:sldId id="285" r:id="rId22"/>
    <p:sldId id="288" r:id="rId23"/>
    <p:sldId id="289" r:id="rId24"/>
    <p:sldId id="291" r:id="rId25"/>
    <p:sldId id="293" r:id="rId26"/>
    <p:sldId id="294" r:id="rId27"/>
    <p:sldId id="295" r:id="rId28"/>
    <p:sldId id="298" r:id="rId29"/>
    <p:sldId id="301" r:id="rId30"/>
    <p:sldId id="302" r:id="rId31"/>
    <p:sldId id="303" r:id="rId32"/>
    <p:sldId id="304" r:id="rId33"/>
    <p:sldId id="313" r:id="rId34"/>
    <p:sldId id="314" r:id="rId35"/>
    <p:sldId id="315" r:id="rId36"/>
    <p:sldId id="323" r:id="rId37"/>
    <p:sldId id="324" r:id="rId38"/>
    <p:sldId id="330" r:id="rId39"/>
    <p:sldId id="332" r:id="rId40"/>
    <p:sldId id="334" r:id="rId41"/>
    <p:sldId id="350" r:id="rId42"/>
    <p:sldId id="351" r:id="rId43"/>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7153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725801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648908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478995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7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12/17/2019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75057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12/17/2019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692770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12/17/2019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943921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8BD707-D9CF-40AE-B4C6-C98DA3205C09}" type="datetimeFigureOut">
              <a:rPr lang="en-US" smtClean="0"/>
              <a:t>12/17/2019</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579449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1D8BD707-D9CF-40AE-B4C6-C98DA3205C09}" type="datetimeFigureOut">
              <a:rPr lang="en-US" smtClean="0"/>
              <a:t>12/17/2019</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6F15528-21DE-4FAA-801E-634DDDAF4B2B}" type="slidenum">
              <a:rPr lang="en-US" smtClean="0"/>
              <a:t>‹#›</a:t>
            </a:fld>
            <a:endParaRPr lang="en-US"/>
          </a:p>
        </p:txBody>
      </p:sp>
    </p:spTree>
    <p:extLst>
      <p:ext uri="{BB962C8B-B14F-4D97-AF65-F5344CB8AC3E}">
        <p14:creationId xmlns:p14="http://schemas.microsoft.com/office/powerpoint/2010/main" val="4058822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828331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1D8BD707-D9CF-40AE-B4C6-C98DA3205C09}" type="datetimeFigureOut">
              <a:rPr lang="en-US" smtClean="0"/>
              <a:t>12/17/2019</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B6F15528-21DE-4FAA-801E-634DDDAF4B2B}" type="slidenum">
              <a:rPr lang="en-US" smtClean="0"/>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8768591"/>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jpg"/><Relationship Id="rId5" Type="http://schemas.openxmlformats.org/officeDocument/2006/relationships/image" Target="../media/image39.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 Type="http://schemas.openxmlformats.org/officeDocument/2006/relationships/image" Target="../media/image52.png"/><Relationship Id="rId16"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s>
</file>

<file path=ppt/slides/_rels/slide4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833119" y="3320618"/>
            <a:ext cx="4448810" cy="2220595"/>
          </a:xfrm>
          <a:prstGeom prst="rect">
            <a:avLst/>
          </a:prstGeom>
        </p:spPr>
        <p:txBody>
          <a:bodyPr vert="horz" wrap="square" lIns="0" tIns="12700" rIns="0" bIns="0" rtlCol="0">
            <a:spAutoFit/>
          </a:bodyPr>
          <a:lstStyle/>
          <a:p>
            <a:pPr marL="584200" indent="-572135">
              <a:lnSpc>
                <a:spcPct val="100000"/>
              </a:lnSpc>
              <a:spcBef>
                <a:spcPts val="100"/>
              </a:spcBef>
              <a:buFont typeface="Wingdings"/>
              <a:buChar char=""/>
              <a:tabLst>
                <a:tab pos="584835" algn="l"/>
              </a:tabLst>
            </a:pPr>
            <a:r>
              <a:rPr sz="3600" b="1" spc="-5" dirty="0">
                <a:solidFill>
                  <a:srgbClr val="2A5A05"/>
                </a:solidFill>
                <a:latin typeface="Times New Roman"/>
                <a:cs typeface="Times New Roman"/>
              </a:rPr>
              <a:t>Paragraph</a:t>
            </a:r>
            <a:r>
              <a:rPr sz="3600" b="1" spc="-80" dirty="0">
                <a:solidFill>
                  <a:srgbClr val="2A5A05"/>
                </a:solidFill>
                <a:latin typeface="Times New Roman"/>
                <a:cs typeface="Times New Roman"/>
              </a:rPr>
              <a:t> </a:t>
            </a:r>
            <a:r>
              <a:rPr sz="3600" b="1" spc="-15" dirty="0">
                <a:solidFill>
                  <a:srgbClr val="2A5A05"/>
                </a:solidFill>
                <a:latin typeface="Times New Roman"/>
                <a:cs typeface="Times New Roman"/>
              </a:rPr>
              <a:t>Writing</a:t>
            </a:r>
            <a:endParaRPr sz="3600" dirty="0">
              <a:latin typeface="Times New Roman"/>
              <a:cs typeface="Times New Roman"/>
            </a:endParaRPr>
          </a:p>
          <a:p>
            <a:pPr marL="584200" indent="-572135">
              <a:lnSpc>
                <a:spcPct val="100000"/>
              </a:lnSpc>
              <a:spcBef>
                <a:spcPts val="5"/>
              </a:spcBef>
              <a:buFont typeface="Wingdings"/>
              <a:buChar char=""/>
              <a:tabLst>
                <a:tab pos="584835" algn="l"/>
              </a:tabLst>
            </a:pPr>
            <a:r>
              <a:rPr sz="3600" b="1" spc="-15" dirty="0">
                <a:solidFill>
                  <a:srgbClr val="2A5A05"/>
                </a:solidFill>
                <a:latin typeface="Times New Roman"/>
                <a:cs typeface="Times New Roman"/>
              </a:rPr>
              <a:t>Writing</a:t>
            </a:r>
            <a:r>
              <a:rPr sz="3600" b="1" spc="-10" dirty="0">
                <a:solidFill>
                  <a:srgbClr val="2A5A05"/>
                </a:solidFill>
                <a:latin typeface="Times New Roman"/>
                <a:cs typeface="Times New Roman"/>
              </a:rPr>
              <a:t> Process</a:t>
            </a:r>
            <a:endParaRPr sz="3600" dirty="0">
              <a:latin typeface="Times New Roman"/>
              <a:cs typeface="Times New Roman"/>
            </a:endParaRPr>
          </a:p>
          <a:p>
            <a:pPr marL="584200" indent="-572135">
              <a:lnSpc>
                <a:spcPct val="100000"/>
              </a:lnSpc>
              <a:buFont typeface="Wingdings"/>
              <a:buChar char=""/>
              <a:tabLst>
                <a:tab pos="584835" algn="l"/>
              </a:tabLst>
            </a:pPr>
            <a:r>
              <a:rPr sz="3600" b="1" spc="-5" dirty="0">
                <a:solidFill>
                  <a:srgbClr val="2A5A05"/>
                </a:solidFill>
                <a:latin typeface="Times New Roman"/>
                <a:cs typeface="Times New Roman"/>
              </a:rPr>
              <a:t>Unity </a:t>
            </a:r>
            <a:r>
              <a:rPr sz="3600" b="1" dirty="0">
                <a:solidFill>
                  <a:srgbClr val="2A5A05"/>
                </a:solidFill>
                <a:latin typeface="Times New Roman"/>
                <a:cs typeface="Times New Roman"/>
              </a:rPr>
              <a:t>&amp;</a:t>
            </a:r>
            <a:r>
              <a:rPr sz="3600" b="1" spc="-30" dirty="0">
                <a:solidFill>
                  <a:srgbClr val="2A5A05"/>
                </a:solidFill>
                <a:latin typeface="Times New Roman"/>
                <a:cs typeface="Times New Roman"/>
              </a:rPr>
              <a:t> </a:t>
            </a:r>
            <a:r>
              <a:rPr sz="3600" b="1" spc="-10" dirty="0">
                <a:solidFill>
                  <a:srgbClr val="2A5A05"/>
                </a:solidFill>
                <a:latin typeface="Times New Roman"/>
                <a:cs typeface="Times New Roman"/>
              </a:rPr>
              <a:t>Coherence</a:t>
            </a:r>
            <a:endParaRPr sz="3600" dirty="0">
              <a:latin typeface="Times New Roman"/>
              <a:cs typeface="Times New Roman"/>
            </a:endParaRPr>
          </a:p>
          <a:p>
            <a:pPr marL="584200" indent="-572135">
              <a:lnSpc>
                <a:spcPct val="100000"/>
              </a:lnSpc>
              <a:buFont typeface="Wingdings"/>
              <a:buChar char=""/>
              <a:tabLst>
                <a:tab pos="584835" algn="l"/>
              </a:tabLst>
            </a:pPr>
            <a:r>
              <a:rPr sz="3600" b="1" spc="-55" dirty="0">
                <a:solidFill>
                  <a:srgbClr val="2A5A05"/>
                </a:solidFill>
                <a:latin typeface="Times New Roman"/>
                <a:cs typeface="Times New Roman"/>
              </a:rPr>
              <a:t>Types </a:t>
            </a:r>
            <a:r>
              <a:rPr sz="3600" b="1" dirty="0">
                <a:solidFill>
                  <a:srgbClr val="2A5A05"/>
                </a:solidFill>
                <a:latin typeface="Times New Roman"/>
                <a:cs typeface="Times New Roman"/>
              </a:rPr>
              <a:t>of</a:t>
            </a:r>
            <a:r>
              <a:rPr sz="3600" b="1" spc="-10" dirty="0">
                <a:solidFill>
                  <a:srgbClr val="2A5A05"/>
                </a:solidFill>
                <a:latin typeface="Times New Roman"/>
                <a:cs typeface="Times New Roman"/>
              </a:rPr>
              <a:t> </a:t>
            </a:r>
            <a:r>
              <a:rPr sz="3600" b="1" spc="-5" dirty="0">
                <a:solidFill>
                  <a:srgbClr val="2A5A05"/>
                </a:solidFill>
                <a:latin typeface="Times New Roman"/>
                <a:cs typeface="Times New Roman"/>
              </a:rPr>
              <a:t>Paragraph</a:t>
            </a:r>
            <a:endParaRPr sz="3600" dirty="0">
              <a:latin typeface="Times New Roman"/>
              <a:cs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992898" y="557888"/>
            <a:ext cx="7271881" cy="750847"/>
          </a:xfrm>
          <a:prstGeom prst="rect">
            <a:avLst/>
          </a:prstGeom>
        </p:spPr>
        <p:txBody>
          <a:bodyPr vert="horz" wrap="square" lIns="0" tIns="12065" rIns="0" bIns="0" rtlCol="0">
            <a:spAutoFit/>
          </a:bodyPr>
          <a:lstStyle/>
          <a:p>
            <a:pPr marL="12700">
              <a:lnSpc>
                <a:spcPct val="100000"/>
              </a:lnSpc>
              <a:spcBef>
                <a:spcPts val="95"/>
              </a:spcBef>
            </a:pPr>
            <a:r>
              <a:rPr spc="-5" dirty="0"/>
              <a:t>Notice the Parts of</a:t>
            </a:r>
            <a:r>
              <a:rPr spc="25" dirty="0"/>
              <a:t> </a:t>
            </a:r>
            <a:r>
              <a:rPr spc="-5" dirty="0"/>
              <a:t>Paragraph</a:t>
            </a:r>
          </a:p>
        </p:txBody>
      </p:sp>
      <p:sp>
        <p:nvSpPr>
          <p:cNvPr id="4" name="object 4"/>
          <p:cNvSpPr txBox="1"/>
          <p:nvPr/>
        </p:nvSpPr>
        <p:spPr>
          <a:xfrm>
            <a:off x="375005" y="1712507"/>
            <a:ext cx="8549005" cy="3501390"/>
          </a:xfrm>
          <a:prstGeom prst="rect">
            <a:avLst/>
          </a:prstGeom>
        </p:spPr>
        <p:txBody>
          <a:bodyPr vert="horz" wrap="square" lIns="0" tIns="73660" rIns="0" bIns="0" rtlCol="0">
            <a:spAutoFit/>
          </a:bodyPr>
          <a:lstStyle/>
          <a:p>
            <a:pPr algn="ctr">
              <a:lnSpc>
                <a:spcPct val="100000"/>
              </a:lnSpc>
              <a:spcBef>
                <a:spcPts val="580"/>
              </a:spcBef>
            </a:pPr>
            <a:r>
              <a:rPr sz="2000" spc="-5" dirty="0">
                <a:latin typeface="Times New Roman"/>
                <a:cs typeface="Times New Roman"/>
              </a:rPr>
              <a:t>My</a:t>
            </a:r>
            <a:r>
              <a:rPr sz="2000" spc="-15" dirty="0">
                <a:latin typeface="Times New Roman"/>
                <a:cs typeface="Times New Roman"/>
              </a:rPr>
              <a:t> </a:t>
            </a:r>
            <a:r>
              <a:rPr sz="2000" spc="-5" dirty="0">
                <a:latin typeface="Times New Roman"/>
                <a:cs typeface="Times New Roman"/>
              </a:rPr>
              <a:t>Home</a:t>
            </a:r>
            <a:endParaRPr sz="2000">
              <a:latin typeface="Times New Roman"/>
              <a:cs typeface="Times New Roman"/>
            </a:endParaRPr>
          </a:p>
          <a:p>
            <a:pPr marL="12700" marR="5080" indent="826135" algn="just">
              <a:lnSpc>
                <a:spcPct val="100000"/>
              </a:lnSpc>
              <a:spcBef>
                <a:spcPts val="484"/>
              </a:spcBef>
            </a:pPr>
            <a:r>
              <a:rPr sz="2000" b="1" spc="-5" dirty="0">
                <a:solidFill>
                  <a:srgbClr val="6F2F9F"/>
                </a:solidFill>
                <a:latin typeface="Times New Roman"/>
                <a:cs typeface="Times New Roman"/>
              </a:rPr>
              <a:t>My </a:t>
            </a:r>
            <a:r>
              <a:rPr sz="2000" b="1" dirty="0">
                <a:solidFill>
                  <a:srgbClr val="6F2F9F"/>
                </a:solidFill>
                <a:latin typeface="Times New Roman"/>
                <a:cs typeface="Times New Roman"/>
              </a:rPr>
              <a:t>home has a </a:t>
            </a:r>
            <a:r>
              <a:rPr sz="2000" b="1" spc="-5" dirty="0">
                <a:solidFill>
                  <a:srgbClr val="6F2F9F"/>
                </a:solidFill>
                <a:latin typeface="Times New Roman"/>
                <a:cs typeface="Times New Roman"/>
              </a:rPr>
              <a:t>quiet atmosphere that helps </a:t>
            </a:r>
            <a:r>
              <a:rPr sz="2000" b="1" dirty="0">
                <a:solidFill>
                  <a:srgbClr val="6F2F9F"/>
                </a:solidFill>
                <a:latin typeface="Times New Roman"/>
                <a:cs typeface="Times New Roman"/>
              </a:rPr>
              <a:t>me </a:t>
            </a:r>
            <a:r>
              <a:rPr sz="2000" b="1" spc="-10" dirty="0">
                <a:solidFill>
                  <a:srgbClr val="6F2F9F"/>
                </a:solidFill>
                <a:latin typeface="Times New Roman"/>
                <a:cs typeface="Times New Roman"/>
              </a:rPr>
              <a:t>relax. </a:t>
            </a:r>
            <a:r>
              <a:rPr sz="2000" spc="-5" dirty="0">
                <a:latin typeface="Times New Roman"/>
                <a:cs typeface="Times New Roman"/>
              </a:rPr>
              <a:t>When </a:t>
            </a:r>
            <a:r>
              <a:rPr sz="2000" dirty="0">
                <a:latin typeface="Times New Roman"/>
                <a:cs typeface="Times New Roman"/>
              </a:rPr>
              <a:t>I </a:t>
            </a:r>
            <a:r>
              <a:rPr sz="2000" spc="-5" dirty="0">
                <a:latin typeface="Times New Roman"/>
                <a:cs typeface="Times New Roman"/>
              </a:rPr>
              <a:t>enter </a:t>
            </a:r>
            <a:r>
              <a:rPr sz="2000" spc="-25" dirty="0">
                <a:latin typeface="Times New Roman"/>
                <a:cs typeface="Times New Roman"/>
              </a:rPr>
              <a:t>my  </a:t>
            </a:r>
            <a:r>
              <a:rPr sz="2000" spc="-5" dirty="0">
                <a:latin typeface="Times New Roman"/>
                <a:cs typeface="Times New Roman"/>
              </a:rPr>
              <a:t>house, </a:t>
            </a:r>
            <a:r>
              <a:rPr sz="2000" dirty="0">
                <a:latin typeface="Times New Roman"/>
                <a:cs typeface="Times New Roman"/>
              </a:rPr>
              <a:t>I </a:t>
            </a:r>
            <a:r>
              <a:rPr sz="2000" spc="-5" dirty="0">
                <a:latin typeface="Times New Roman"/>
                <a:cs typeface="Times New Roman"/>
              </a:rPr>
              <a:t>see the living </a:t>
            </a:r>
            <a:r>
              <a:rPr sz="2000" dirty="0">
                <a:latin typeface="Times New Roman"/>
                <a:cs typeface="Times New Roman"/>
              </a:rPr>
              <a:t>room </a:t>
            </a:r>
            <a:r>
              <a:rPr sz="2000" spc="-5" dirty="0">
                <a:latin typeface="Times New Roman"/>
                <a:cs typeface="Times New Roman"/>
              </a:rPr>
              <a:t>which </a:t>
            </a:r>
            <a:r>
              <a:rPr sz="2000" dirty="0">
                <a:latin typeface="Times New Roman"/>
                <a:cs typeface="Times New Roman"/>
              </a:rPr>
              <a:t>has </a:t>
            </a:r>
            <a:r>
              <a:rPr sz="2000" spc="-5" dirty="0">
                <a:latin typeface="Times New Roman"/>
                <a:cs typeface="Times New Roman"/>
              </a:rPr>
              <a:t>two </a:t>
            </a:r>
            <a:r>
              <a:rPr sz="2000" dirty="0">
                <a:latin typeface="Times New Roman"/>
                <a:cs typeface="Times New Roman"/>
              </a:rPr>
              <a:t>sofas </a:t>
            </a:r>
            <a:r>
              <a:rPr sz="2000" spc="-5" dirty="0">
                <a:latin typeface="Times New Roman"/>
                <a:cs typeface="Times New Roman"/>
              </a:rPr>
              <a:t>and </a:t>
            </a:r>
            <a:r>
              <a:rPr sz="2000" dirty="0">
                <a:latin typeface="Times New Roman"/>
                <a:cs typeface="Times New Roman"/>
              </a:rPr>
              <a:t>a </a:t>
            </a:r>
            <a:r>
              <a:rPr sz="2000" spc="-5" dirty="0">
                <a:latin typeface="Times New Roman"/>
                <a:cs typeface="Times New Roman"/>
              </a:rPr>
              <a:t>table. </a:t>
            </a:r>
            <a:r>
              <a:rPr sz="2000" dirty="0">
                <a:latin typeface="Times New Roman"/>
                <a:cs typeface="Times New Roman"/>
              </a:rPr>
              <a:t>I </a:t>
            </a:r>
            <a:r>
              <a:rPr sz="2000" spc="-5" dirty="0">
                <a:latin typeface="Times New Roman"/>
                <a:cs typeface="Times New Roman"/>
              </a:rPr>
              <a:t>like </a:t>
            </a:r>
            <a:r>
              <a:rPr sz="2000" spc="-10" dirty="0">
                <a:latin typeface="Times New Roman"/>
                <a:cs typeface="Times New Roman"/>
              </a:rPr>
              <a:t>to </a:t>
            </a:r>
            <a:r>
              <a:rPr sz="2000" dirty="0">
                <a:latin typeface="Times New Roman"/>
                <a:cs typeface="Times New Roman"/>
              </a:rPr>
              <a:t>rest </a:t>
            </a:r>
            <a:r>
              <a:rPr sz="2000" spc="-5" dirty="0">
                <a:latin typeface="Times New Roman"/>
                <a:cs typeface="Times New Roman"/>
              </a:rPr>
              <a:t>on </a:t>
            </a:r>
            <a:r>
              <a:rPr sz="2000" dirty="0">
                <a:latin typeface="Times New Roman"/>
                <a:cs typeface="Times New Roman"/>
              </a:rPr>
              <a:t>one </a:t>
            </a:r>
            <a:r>
              <a:rPr sz="2000" spc="-10" dirty="0">
                <a:latin typeface="Times New Roman"/>
                <a:cs typeface="Times New Roman"/>
              </a:rPr>
              <a:t>of  </a:t>
            </a:r>
            <a:r>
              <a:rPr sz="2000" dirty="0">
                <a:latin typeface="Times New Roman"/>
                <a:cs typeface="Times New Roman"/>
              </a:rPr>
              <a:t>the </a:t>
            </a:r>
            <a:r>
              <a:rPr sz="2000" spc="-5" dirty="0">
                <a:latin typeface="Times New Roman"/>
                <a:cs typeface="Times New Roman"/>
              </a:rPr>
              <a:t>sofas when </a:t>
            </a:r>
            <a:r>
              <a:rPr sz="2000" dirty="0">
                <a:latin typeface="Times New Roman"/>
                <a:cs typeface="Times New Roman"/>
              </a:rPr>
              <a:t>I </a:t>
            </a:r>
            <a:r>
              <a:rPr sz="2000" spc="-10" dirty="0">
                <a:latin typeface="Times New Roman"/>
                <a:cs typeface="Times New Roman"/>
              </a:rPr>
              <a:t>come </a:t>
            </a:r>
            <a:r>
              <a:rPr sz="2000" dirty="0">
                <a:latin typeface="Times New Roman"/>
                <a:cs typeface="Times New Roman"/>
              </a:rPr>
              <a:t>home. I </a:t>
            </a:r>
            <a:r>
              <a:rPr sz="2000" spc="-5" dirty="0">
                <a:latin typeface="Times New Roman"/>
                <a:cs typeface="Times New Roman"/>
              </a:rPr>
              <a:t>often take </a:t>
            </a:r>
            <a:r>
              <a:rPr sz="2000" dirty="0">
                <a:latin typeface="Times New Roman"/>
                <a:cs typeface="Times New Roman"/>
              </a:rPr>
              <a:t>a short </a:t>
            </a:r>
            <a:r>
              <a:rPr sz="2000" spc="-5" dirty="0">
                <a:latin typeface="Times New Roman"/>
                <a:cs typeface="Times New Roman"/>
              </a:rPr>
              <a:t>nap there which makes </a:t>
            </a:r>
            <a:r>
              <a:rPr sz="2000" spc="-15" dirty="0">
                <a:latin typeface="Times New Roman"/>
                <a:cs typeface="Times New Roman"/>
              </a:rPr>
              <a:t>me </a:t>
            </a:r>
            <a:r>
              <a:rPr sz="2000" dirty="0">
                <a:latin typeface="Times New Roman"/>
                <a:cs typeface="Times New Roman"/>
              </a:rPr>
              <a:t>feel  </a:t>
            </a:r>
            <a:r>
              <a:rPr sz="2000" spc="-5" dirty="0">
                <a:latin typeface="Times New Roman"/>
                <a:cs typeface="Times New Roman"/>
              </a:rPr>
              <a:t>much calmer and </a:t>
            </a:r>
            <a:r>
              <a:rPr sz="2000" spc="-15" dirty="0">
                <a:latin typeface="Times New Roman"/>
                <a:cs typeface="Times New Roman"/>
              </a:rPr>
              <a:t>happier. </a:t>
            </a:r>
            <a:r>
              <a:rPr sz="2000" spc="-75" dirty="0">
                <a:latin typeface="Times New Roman"/>
                <a:cs typeface="Times New Roman"/>
              </a:rPr>
              <a:t>To </a:t>
            </a:r>
            <a:r>
              <a:rPr sz="2000" dirty="0">
                <a:latin typeface="Times New Roman"/>
                <a:cs typeface="Times New Roman"/>
              </a:rPr>
              <a:t>the </a:t>
            </a:r>
            <a:r>
              <a:rPr sz="2000" spc="-5" dirty="0">
                <a:latin typeface="Times New Roman"/>
                <a:cs typeface="Times New Roman"/>
              </a:rPr>
              <a:t>left of </a:t>
            </a:r>
            <a:r>
              <a:rPr sz="2000" dirty="0">
                <a:latin typeface="Times New Roman"/>
                <a:cs typeface="Times New Roman"/>
              </a:rPr>
              <a:t>the </a:t>
            </a:r>
            <a:r>
              <a:rPr sz="2000" spc="-10" dirty="0">
                <a:latin typeface="Times New Roman"/>
                <a:cs typeface="Times New Roman"/>
              </a:rPr>
              <a:t>living </a:t>
            </a:r>
            <a:r>
              <a:rPr sz="2000" dirty="0">
                <a:latin typeface="Times New Roman"/>
                <a:cs typeface="Times New Roman"/>
              </a:rPr>
              <a:t>room </a:t>
            </a:r>
            <a:r>
              <a:rPr sz="2000" spc="-5" dirty="0">
                <a:latin typeface="Times New Roman"/>
                <a:cs typeface="Times New Roman"/>
              </a:rPr>
              <a:t>is the kitchen. </a:t>
            </a:r>
            <a:r>
              <a:rPr sz="2000" dirty="0">
                <a:latin typeface="Times New Roman"/>
                <a:cs typeface="Times New Roman"/>
              </a:rPr>
              <a:t>In </a:t>
            </a:r>
            <a:r>
              <a:rPr sz="2000" spc="-5" dirty="0">
                <a:latin typeface="Times New Roman"/>
                <a:cs typeface="Times New Roman"/>
              </a:rPr>
              <a:t>the center  </a:t>
            </a:r>
            <a:r>
              <a:rPr sz="2000" dirty="0">
                <a:latin typeface="Times New Roman"/>
                <a:cs typeface="Times New Roman"/>
              </a:rPr>
              <a:t>of the </a:t>
            </a:r>
            <a:r>
              <a:rPr sz="2000" spc="-5" dirty="0">
                <a:latin typeface="Times New Roman"/>
                <a:cs typeface="Times New Roman"/>
              </a:rPr>
              <a:t>kitchen is </a:t>
            </a:r>
            <a:r>
              <a:rPr sz="2000" dirty="0">
                <a:latin typeface="Times New Roman"/>
                <a:cs typeface="Times New Roman"/>
              </a:rPr>
              <a:t>a </a:t>
            </a:r>
            <a:r>
              <a:rPr sz="2000" spc="-5" dirty="0">
                <a:latin typeface="Times New Roman"/>
                <a:cs typeface="Times New Roman"/>
              </a:rPr>
              <a:t>table; </a:t>
            </a:r>
            <a:r>
              <a:rPr sz="2000" dirty="0">
                <a:latin typeface="Times New Roman"/>
                <a:cs typeface="Times New Roman"/>
              </a:rPr>
              <a:t>on which </a:t>
            </a:r>
            <a:r>
              <a:rPr sz="2000" spc="-5" dirty="0">
                <a:latin typeface="Times New Roman"/>
                <a:cs typeface="Times New Roman"/>
              </a:rPr>
              <a:t>there </a:t>
            </a:r>
            <a:r>
              <a:rPr sz="2000" spc="-10" dirty="0">
                <a:latin typeface="Times New Roman"/>
                <a:cs typeface="Times New Roman"/>
              </a:rPr>
              <a:t>is </a:t>
            </a:r>
            <a:r>
              <a:rPr sz="2000" spc="-5" dirty="0">
                <a:latin typeface="Times New Roman"/>
                <a:cs typeface="Times New Roman"/>
              </a:rPr>
              <a:t>fruit. </a:t>
            </a:r>
            <a:r>
              <a:rPr sz="2000" dirty="0">
                <a:latin typeface="Times New Roman"/>
                <a:cs typeface="Times New Roman"/>
              </a:rPr>
              <a:t>I </a:t>
            </a:r>
            <a:r>
              <a:rPr sz="2000" spc="-5" dirty="0">
                <a:latin typeface="Times New Roman"/>
                <a:cs typeface="Times New Roman"/>
              </a:rPr>
              <a:t>love going into the kitchen after  </a:t>
            </a:r>
            <a:r>
              <a:rPr sz="2000" spc="-10" dirty="0">
                <a:latin typeface="Times New Roman"/>
                <a:cs typeface="Times New Roman"/>
              </a:rPr>
              <a:t>my </a:t>
            </a:r>
            <a:r>
              <a:rPr sz="2000" dirty="0">
                <a:latin typeface="Times New Roman"/>
                <a:cs typeface="Times New Roman"/>
              </a:rPr>
              <a:t>nap </a:t>
            </a:r>
            <a:r>
              <a:rPr sz="2000" spc="-5" dirty="0">
                <a:latin typeface="Times New Roman"/>
                <a:cs typeface="Times New Roman"/>
              </a:rPr>
              <a:t>to eat fruit. </a:t>
            </a:r>
            <a:r>
              <a:rPr sz="2000" dirty="0">
                <a:latin typeface="Times New Roman"/>
                <a:cs typeface="Times New Roman"/>
              </a:rPr>
              <a:t>It </a:t>
            </a:r>
            <a:r>
              <a:rPr sz="2000" spc="-5" dirty="0">
                <a:latin typeface="Times New Roman"/>
                <a:cs typeface="Times New Roman"/>
              </a:rPr>
              <a:t>helps </a:t>
            </a:r>
            <a:r>
              <a:rPr sz="2000" spc="-15" dirty="0">
                <a:latin typeface="Times New Roman"/>
                <a:cs typeface="Times New Roman"/>
              </a:rPr>
              <a:t>me </a:t>
            </a:r>
            <a:r>
              <a:rPr sz="2000" dirty="0">
                <a:latin typeface="Times New Roman"/>
                <a:cs typeface="Times New Roman"/>
              </a:rPr>
              <a:t>wake up a bit </a:t>
            </a:r>
            <a:r>
              <a:rPr sz="2000" spc="-10" dirty="0">
                <a:latin typeface="Times New Roman"/>
                <a:cs typeface="Times New Roman"/>
              </a:rPr>
              <a:t>so </a:t>
            </a:r>
            <a:r>
              <a:rPr sz="2000" spc="-5" dirty="0">
                <a:latin typeface="Times New Roman"/>
                <a:cs typeface="Times New Roman"/>
              </a:rPr>
              <a:t>that </a:t>
            </a:r>
            <a:r>
              <a:rPr sz="2000" dirty="0">
                <a:latin typeface="Times New Roman"/>
                <a:cs typeface="Times New Roman"/>
              </a:rPr>
              <a:t>I </a:t>
            </a:r>
            <a:r>
              <a:rPr sz="2000" spc="-5" dirty="0">
                <a:latin typeface="Times New Roman"/>
                <a:cs typeface="Times New Roman"/>
              </a:rPr>
              <a:t>can </a:t>
            </a:r>
            <a:r>
              <a:rPr sz="2000" spc="-30" dirty="0">
                <a:latin typeface="Times New Roman"/>
                <a:cs typeface="Times New Roman"/>
              </a:rPr>
              <a:t>study, </a:t>
            </a:r>
            <a:r>
              <a:rPr sz="2000" spc="-5" dirty="0">
                <a:latin typeface="Times New Roman"/>
                <a:cs typeface="Times New Roman"/>
              </a:rPr>
              <a:t>read or </a:t>
            </a:r>
            <a:r>
              <a:rPr sz="2000" spc="-10" dirty="0">
                <a:latin typeface="Times New Roman"/>
                <a:cs typeface="Times New Roman"/>
              </a:rPr>
              <a:t>talk </a:t>
            </a:r>
            <a:r>
              <a:rPr sz="2000" spc="-5" dirty="0">
                <a:latin typeface="Times New Roman"/>
                <a:cs typeface="Times New Roman"/>
              </a:rPr>
              <a:t>with  </a:t>
            </a:r>
            <a:r>
              <a:rPr sz="2000" spc="-10" dirty="0">
                <a:latin typeface="Times New Roman"/>
                <a:cs typeface="Times New Roman"/>
              </a:rPr>
              <a:t>my </a:t>
            </a:r>
            <a:r>
              <a:rPr sz="2000" spc="-25" dirty="0">
                <a:latin typeface="Times New Roman"/>
                <a:cs typeface="Times New Roman"/>
              </a:rPr>
              <a:t>family. </a:t>
            </a:r>
            <a:r>
              <a:rPr sz="2000" dirty="0">
                <a:latin typeface="Times New Roman"/>
                <a:cs typeface="Times New Roman"/>
              </a:rPr>
              <a:t>Behind </a:t>
            </a:r>
            <a:r>
              <a:rPr sz="2000" spc="-5" dirty="0">
                <a:latin typeface="Times New Roman"/>
                <a:cs typeface="Times New Roman"/>
              </a:rPr>
              <a:t>the </a:t>
            </a:r>
            <a:r>
              <a:rPr sz="2000" dirty="0">
                <a:latin typeface="Times New Roman"/>
                <a:cs typeface="Times New Roman"/>
              </a:rPr>
              <a:t>kitchen </a:t>
            </a:r>
            <a:r>
              <a:rPr sz="2000" spc="-5" dirty="0">
                <a:latin typeface="Times New Roman"/>
                <a:cs typeface="Times New Roman"/>
              </a:rPr>
              <a:t>is </a:t>
            </a:r>
            <a:r>
              <a:rPr sz="2000" dirty="0">
                <a:latin typeface="Times New Roman"/>
                <a:cs typeface="Times New Roman"/>
              </a:rPr>
              <a:t>a door </a:t>
            </a:r>
            <a:r>
              <a:rPr sz="2000" spc="-5" dirty="0">
                <a:latin typeface="Times New Roman"/>
                <a:cs typeface="Times New Roman"/>
              </a:rPr>
              <a:t>which leads to the backyard. </a:t>
            </a:r>
            <a:r>
              <a:rPr sz="2000" dirty="0">
                <a:latin typeface="Times New Roman"/>
                <a:cs typeface="Times New Roman"/>
              </a:rPr>
              <a:t>In the  </a:t>
            </a:r>
            <a:r>
              <a:rPr sz="2000" spc="-5" dirty="0">
                <a:latin typeface="Times New Roman"/>
                <a:cs typeface="Times New Roman"/>
              </a:rPr>
              <a:t>backyard there is </a:t>
            </a:r>
            <a:r>
              <a:rPr sz="2000" dirty="0">
                <a:latin typeface="Times New Roman"/>
                <a:cs typeface="Times New Roman"/>
              </a:rPr>
              <a:t>a </a:t>
            </a:r>
            <a:r>
              <a:rPr sz="2000" spc="-5" dirty="0">
                <a:latin typeface="Times New Roman"/>
                <a:cs typeface="Times New Roman"/>
              </a:rPr>
              <a:t>tree. When </a:t>
            </a:r>
            <a:r>
              <a:rPr sz="2000" dirty="0">
                <a:latin typeface="Times New Roman"/>
                <a:cs typeface="Times New Roman"/>
              </a:rPr>
              <a:t>the </a:t>
            </a:r>
            <a:r>
              <a:rPr sz="2000" spc="-5" dirty="0">
                <a:latin typeface="Times New Roman"/>
                <a:cs typeface="Times New Roman"/>
              </a:rPr>
              <a:t>weather </a:t>
            </a:r>
            <a:r>
              <a:rPr sz="2000" spc="-10" dirty="0">
                <a:latin typeface="Times New Roman"/>
                <a:cs typeface="Times New Roman"/>
              </a:rPr>
              <a:t>is </a:t>
            </a:r>
            <a:r>
              <a:rPr sz="2000" spc="-5" dirty="0">
                <a:latin typeface="Times New Roman"/>
                <a:cs typeface="Times New Roman"/>
              </a:rPr>
              <a:t>warm, </a:t>
            </a:r>
            <a:r>
              <a:rPr sz="2000" dirty="0">
                <a:latin typeface="Times New Roman"/>
                <a:cs typeface="Times New Roman"/>
              </a:rPr>
              <a:t>I </a:t>
            </a:r>
            <a:r>
              <a:rPr sz="2000" spc="-5" dirty="0">
                <a:latin typeface="Times New Roman"/>
                <a:cs typeface="Times New Roman"/>
              </a:rPr>
              <a:t>like to </a:t>
            </a:r>
            <a:r>
              <a:rPr sz="2000" dirty="0">
                <a:latin typeface="Times New Roman"/>
                <a:cs typeface="Times New Roman"/>
              </a:rPr>
              <a:t>sit under </a:t>
            </a:r>
            <a:r>
              <a:rPr sz="2000" spc="-5" dirty="0">
                <a:latin typeface="Times New Roman"/>
                <a:cs typeface="Times New Roman"/>
              </a:rPr>
              <a:t>the </a:t>
            </a:r>
            <a:r>
              <a:rPr sz="2000" dirty="0">
                <a:latin typeface="Times New Roman"/>
                <a:cs typeface="Times New Roman"/>
              </a:rPr>
              <a:t>tree </a:t>
            </a:r>
            <a:r>
              <a:rPr sz="2000" spc="-5" dirty="0">
                <a:latin typeface="Times New Roman"/>
                <a:cs typeface="Times New Roman"/>
              </a:rPr>
              <a:t>and  read or daydream. </a:t>
            </a:r>
            <a:r>
              <a:rPr sz="2000" b="1" dirty="0">
                <a:solidFill>
                  <a:srgbClr val="FF0000"/>
                </a:solidFill>
                <a:latin typeface="Times New Roman"/>
                <a:cs typeface="Times New Roman"/>
              </a:rPr>
              <a:t>In </a:t>
            </a:r>
            <a:r>
              <a:rPr sz="2000" b="1" spc="-5" dirty="0">
                <a:solidFill>
                  <a:srgbClr val="FF0000"/>
                </a:solidFill>
                <a:latin typeface="Times New Roman"/>
                <a:cs typeface="Times New Roman"/>
              </a:rPr>
              <a:t>short, </a:t>
            </a:r>
            <a:r>
              <a:rPr sz="2000" b="1" dirty="0">
                <a:solidFill>
                  <a:srgbClr val="FF0000"/>
                </a:solidFill>
                <a:latin typeface="Times New Roman"/>
                <a:cs typeface="Times New Roman"/>
              </a:rPr>
              <a:t>my </a:t>
            </a:r>
            <a:r>
              <a:rPr sz="2000" b="1" spc="-5" dirty="0">
                <a:solidFill>
                  <a:srgbClr val="FF0000"/>
                </a:solidFill>
                <a:latin typeface="Times New Roman"/>
                <a:cs typeface="Times New Roman"/>
              </a:rPr>
              <a:t>beautiful </a:t>
            </a:r>
            <a:r>
              <a:rPr sz="2000" b="1" dirty="0">
                <a:solidFill>
                  <a:srgbClr val="FF0000"/>
                </a:solidFill>
                <a:latin typeface="Times New Roman"/>
                <a:cs typeface="Times New Roman"/>
              </a:rPr>
              <a:t>house </a:t>
            </a:r>
            <a:r>
              <a:rPr sz="2000" b="1" spc="-5" dirty="0">
                <a:solidFill>
                  <a:srgbClr val="FF0000"/>
                </a:solidFill>
                <a:latin typeface="Times New Roman"/>
                <a:cs typeface="Times New Roman"/>
              </a:rPr>
              <a:t>is </a:t>
            </a:r>
            <a:r>
              <a:rPr sz="2000" b="1" dirty="0">
                <a:solidFill>
                  <a:srgbClr val="FF0000"/>
                </a:solidFill>
                <a:latin typeface="Times New Roman"/>
                <a:cs typeface="Times New Roman"/>
              </a:rPr>
              <a:t>a </a:t>
            </a:r>
            <a:r>
              <a:rPr sz="2000" b="1" spc="-10" dirty="0">
                <a:solidFill>
                  <a:srgbClr val="FF0000"/>
                </a:solidFill>
                <a:latin typeface="Times New Roman"/>
                <a:cs typeface="Times New Roman"/>
              </a:rPr>
              <a:t>calm </a:t>
            </a:r>
            <a:r>
              <a:rPr sz="2000" b="1" spc="-5" dirty="0">
                <a:solidFill>
                  <a:srgbClr val="FF0000"/>
                </a:solidFill>
                <a:latin typeface="Times New Roman"/>
                <a:cs typeface="Times New Roman"/>
              </a:rPr>
              <a:t>place </a:t>
            </a:r>
            <a:r>
              <a:rPr sz="2000" b="1" dirty="0">
                <a:solidFill>
                  <a:srgbClr val="FF0000"/>
                </a:solidFill>
                <a:latin typeface="Times New Roman"/>
                <a:cs typeface="Times New Roman"/>
              </a:rPr>
              <a:t>that </a:t>
            </a:r>
            <a:r>
              <a:rPr sz="2000" b="1" spc="-5" dirty="0">
                <a:solidFill>
                  <a:srgbClr val="FF0000"/>
                </a:solidFill>
                <a:latin typeface="Times New Roman"/>
                <a:cs typeface="Times New Roman"/>
              </a:rPr>
              <a:t>allows </a:t>
            </a:r>
            <a:r>
              <a:rPr sz="2000" b="1" dirty="0">
                <a:solidFill>
                  <a:srgbClr val="FF0000"/>
                </a:solidFill>
                <a:latin typeface="Times New Roman"/>
                <a:cs typeface="Times New Roman"/>
              </a:rPr>
              <a:t>me to  </a:t>
            </a:r>
            <a:r>
              <a:rPr sz="2000" b="1" spc="-10" dirty="0">
                <a:solidFill>
                  <a:srgbClr val="FF0000"/>
                </a:solidFill>
                <a:latin typeface="Times New Roman"/>
                <a:cs typeface="Times New Roman"/>
              </a:rPr>
              <a:t>rest.</a:t>
            </a:r>
            <a:endParaRPr sz="2000">
              <a:latin typeface="Times New Roman"/>
              <a:cs typeface="Times New Roman"/>
            </a:endParaRPr>
          </a:p>
        </p:txBody>
      </p:sp>
      <p:sp>
        <p:nvSpPr>
          <p:cNvPr id="5" name="object 5"/>
          <p:cNvSpPr/>
          <p:nvPr/>
        </p:nvSpPr>
        <p:spPr>
          <a:xfrm>
            <a:off x="5135879" y="1560575"/>
            <a:ext cx="1635252" cy="73152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5177916" y="1716476"/>
            <a:ext cx="1380490" cy="510540"/>
          </a:xfrm>
          <a:custGeom>
            <a:avLst/>
            <a:gdLst/>
            <a:ahLst/>
            <a:cxnLst/>
            <a:rect l="l" t="t" r="r" b="b"/>
            <a:pathLst>
              <a:path w="1380490" h="510539">
                <a:moveTo>
                  <a:pt x="1271711" y="49988"/>
                </a:moveTo>
                <a:lnTo>
                  <a:pt x="0" y="473892"/>
                </a:lnTo>
                <a:lnTo>
                  <a:pt x="11937" y="510087"/>
                </a:lnTo>
                <a:lnTo>
                  <a:pt x="1283743" y="86072"/>
                </a:lnTo>
                <a:lnTo>
                  <a:pt x="1308640" y="57736"/>
                </a:lnTo>
                <a:lnTo>
                  <a:pt x="1271711" y="49988"/>
                </a:lnTo>
                <a:close/>
              </a:path>
              <a:path w="1380490" h="510539">
                <a:moveTo>
                  <a:pt x="1351235" y="27741"/>
                </a:moveTo>
                <a:lnTo>
                  <a:pt x="1338453" y="27741"/>
                </a:lnTo>
                <a:lnTo>
                  <a:pt x="1350517" y="63809"/>
                </a:lnTo>
                <a:lnTo>
                  <a:pt x="1283743" y="86072"/>
                </a:lnTo>
                <a:lnTo>
                  <a:pt x="1242822" y="132643"/>
                </a:lnTo>
                <a:lnTo>
                  <a:pt x="1239099" y="139188"/>
                </a:lnTo>
                <a:lnTo>
                  <a:pt x="1238186" y="146423"/>
                </a:lnTo>
                <a:lnTo>
                  <a:pt x="1240035" y="153467"/>
                </a:lnTo>
                <a:lnTo>
                  <a:pt x="1244600" y="159440"/>
                </a:lnTo>
                <a:lnTo>
                  <a:pt x="1251146" y="163236"/>
                </a:lnTo>
                <a:lnTo>
                  <a:pt x="1258395" y="164187"/>
                </a:lnTo>
                <a:lnTo>
                  <a:pt x="1265477" y="162351"/>
                </a:lnTo>
                <a:lnTo>
                  <a:pt x="1271524" y="157789"/>
                </a:lnTo>
                <a:lnTo>
                  <a:pt x="1380363" y="33837"/>
                </a:lnTo>
                <a:lnTo>
                  <a:pt x="1351235" y="27741"/>
                </a:lnTo>
                <a:close/>
              </a:path>
              <a:path w="1380490" h="510539">
                <a:moveTo>
                  <a:pt x="1308640" y="57736"/>
                </a:moveTo>
                <a:lnTo>
                  <a:pt x="1283743" y="86072"/>
                </a:lnTo>
                <a:lnTo>
                  <a:pt x="1348613" y="64444"/>
                </a:lnTo>
                <a:lnTo>
                  <a:pt x="1340612" y="64444"/>
                </a:lnTo>
                <a:lnTo>
                  <a:pt x="1308640" y="57736"/>
                </a:lnTo>
                <a:close/>
              </a:path>
              <a:path w="1380490" h="510539">
                <a:moveTo>
                  <a:pt x="1330198" y="33202"/>
                </a:moveTo>
                <a:lnTo>
                  <a:pt x="1308640" y="57736"/>
                </a:lnTo>
                <a:lnTo>
                  <a:pt x="1340612" y="64444"/>
                </a:lnTo>
                <a:lnTo>
                  <a:pt x="1330198" y="33202"/>
                </a:lnTo>
                <a:close/>
              </a:path>
              <a:path w="1380490" h="510539">
                <a:moveTo>
                  <a:pt x="1340279" y="33202"/>
                </a:moveTo>
                <a:lnTo>
                  <a:pt x="1330198" y="33202"/>
                </a:lnTo>
                <a:lnTo>
                  <a:pt x="1340612" y="64444"/>
                </a:lnTo>
                <a:lnTo>
                  <a:pt x="1348613" y="64444"/>
                </a:lnTo>
                <a:lnTo>
                  <a:pt x="1350517" y="63809"/>
                </a:lnTo>
                <a:lnTo>
                  <a:pt x="1340279" y="33202"/>
                </a:lnTo>
                <a:close/>
              </a:path>
              <a:path w="1380490" h="510539">
                <a:moveTo>
                  <a:pt x="1338453" y="27741"/>
                </a:moveTo>
                <a:lnTo>
                  <a:pt x="1271711" y="49988"/>
                </a:lnTo>
                <a:lnTo>
                  <a:pt x="1308640" y="57736"/>
                </a:lnTo>
                <a:lnTo>
                  <a:pt x="1330198" y="33202"/>
                </a:lnTo>
                <a:lnTo>
                  <a:pt x="1340279" y="33202"/>
                </a:lnTo>
                <a:lnTo>
                  <a:pt x="1338453" y="27741"/>
                </a:lnTo>
                <a:close/>
              </a:path>
              <a:path w="1380490" h="510539">
                <a:moveTo>
                  <a:pt x="1211377" y="0"/>
                </a:moveTo>
                <a:lnTo>
                  <a:pt x="1204595" y="2754"/>
                </a:lnTo>
                <a:lnTo>
                  <a:pt x="1199336" y="7842"/>
                </a:lnTo>
                <a:lnTo>
                  <a:pt x="1196340" y="14787"/>
                </a:lnTo>
                <a:lnTo>
                  <a:pt x="1196284" y="22336"/>
                </a:lnTo>
                <a:lnTo>
                  <a:pt x="1199038" y="29075"/>
                </a:lnTo>
                <a:lnTo>
                  <a:pt x="1204126" y="34289"/>
                </a:lnTo>
                <a:lnTo>
                  <a:pt x="1211072" y="37266"/>
                </a:lnTo>
                <a:lnTo>
                  <a:pt x="1271711" y="49988"/>
                </a:lnTo>
                <a:lnTo>
                  <a:pt x="1338453" y="27741"/>
                </a:lnTo>
                <a:lnTo>
                  <a:pt x="1351235" y="27741"/>
                </a:lnTo>
                <a:lnTo>
                  <a:pt x="1218946" y="55"/>
                </a:lnTo>
                <a:lnTo>
                  <a:pt x="1211377" y="0"/>
                </a:lnTo>
                <a:close/>
              </a:path>
            </a:pathLst>
          </a:custGeom>
          <a:solidFill>
            <a:srgbClr val="6F2F9F"/>
          </a:solidFill>
        </p:spPr>
        <p:txBody>
          <a:bodyPr wrap="square" lIns="0" tIns="0" rIns="0" bIns="0" rtlCol="0"/>
          <a:lstStyle/>
          <a:p>
            <a:endParaRPr/>
          </a:p>
        </p:txBody>
      </p:sp>
      <p:sp>
        <p:nvSpPr>
          <p:cNvPr id="7" name="object 7"/>
          <p:cNvSpPr/>
          <p:nvPr/>
        </p:nvSpPr>
        <p:spPr>
          <a:xfrm>
            <a:off x="6632829" y="1605914"/>
            <a:ext cx="1818258" cy="296671"/>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445008" y="2069592"/>
            <a:ext cx="1728216" cy="315467"/>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02678" y="2147442"/>
            <a:ext cx="1527175" cy="120650"/>
          </a:xfrm>
          <a:custGeom>
            <a:avLst/>
            <a:gdLst/>
            <a:ahLst/>
            <a:cxnLst/>
            <a:rect l="l" t="t" r="r" b="b"/>
            <a:pathLst>
              <a:path w="1527175" h="120650">
                <a:moveTo>
                  <a:pt x="103085" y="0"/>
                </a:moveTo>
                <a:lnTo>
                  <a:pt x="0" y="60071"/>
                </a:lnTo>
                <a:lnTo>
                  <a:pt x="103085" y="120142"/>
                </a:lnTo>
                <a:lnTo>
                  <a:pt x="111023" y="118110"/>
                </a:lnTo>
                <a:lnTo>
                  <a:pt x="114630" y="111887"/>
                </a:lnTo>
                <a:lnTo>
                  <a:pt x="118224" y="105791"/>
                </a:lnTo>
                <a:lnTo>
                  <a:pt x="116141" y="97790"/>
                </a:lnTo>
                <a:lnTo>
                  <a:pt x="73611" y="73025"/>
                </a:lnTo>
                <a:lnTo>
                  <a:pt x="25717" y="73025"/>
                </a:lnTo>
                <a:lnTo>
                  <a:pt x="25717" y="47117"/>
                </a:lnTo>
                <a:lnTo>
                  <a:pt x="73611" y="47117"/>
                </a:lnTo>
                <a:lnTo>
                  <a:pt x="116141" y="22352"/>
                </a:lnTo>
                <a:lnTo>
                  <a:pt x="118224" y="14351"/>
                </a:lnTo>
                <a:lnTo>
                  <a:pt x="114630" y="8255"/>
                </a:lnTo>
                <a:lnTo>
                  <a:pt x="111023" y="2032"/>
                </a:lnTo>
                <a:lnTo>
                  <a:pt x="103085" y="0"/>
                </a:lnTo>
                <a:close/>
              </a:path>
              <a:path w="1527175" h="120650">
                <a:moveTo>
                  <a:pt x="73611" y="47117"/>
                </a:moveTo>
                <a:lnTo>
                  <a:pt x="25717" y="47117"/>
                </a:lnTo>
                <a:lnTo>
                  <a:pt x="25717" y="73025"/>
                </a:lnTo>
                <a:lnTo>
                  <a:pt x="73611" y="73025"/>
                </a:lnTo>
                <a:lnTo>
                  <a:pt x="70563" y="71247"/>
                </a:lnTo>
                <a:lnTo>
                  <a:pt x="32245" y="71247"/>
                </a:lnTo>
                <a:lnTo>
                  <a:pt x="32245" y="48895"/>
                </a:lnTo>
                <a:lnTo>
                  <a:pt x="70563" y="48895"/>
                </a:lnTo>
                <a:lnTo>
                  <a:pt x="73611" y="47117"/>
                </a:lnTo>
                <a:close/>
              </a:path>
              <a:path w="1527175" h="120650">
                <a:moveTo>
                  <a:pt x="1527111" y="47117"/>
                </a:moveTo>
                <a:lnTo>
                  <a:pt x="73611" y="47117"/>
                </a:lnTo>
                <a:lnTo>
                  <a:pt x="51404" y="60071"/>
                </a:lnTo>
                <a:lnTo>
                  <a:pt x="73611" y="73025"/>
                </a:lnTo>
                <a:lnTo>
                  <a:pt x="1527111" y="73025"/>
                </a:lnTo>
                <a:lnTo>
                  <a:pt x="1527111" y="47117"/>
                </a:lnTo>
                <a:close/>
              </a:path>
              <a:path w="1527175" h="120650">
                <a:moveTo>
                  <a:pt x="32245" y="48895"/>
                </a:moveTo>
                <a:lnTo>
                  <a:pt x="32245" y="71247"/>
                </a:lnTo>
                <a:lnTo>
                  <a:pt x="51404" y="60071"/>
                </a:lnTo>
                <a:lnTo>
                  <a:pt x="32245" y="48895"/>
                </a:lnTo>
                <a:close/>
              </a:path>
              <a:path w="1527175" h="120650">
                <a:moveTo>
                  <a:pt x="51404" y="60071"/>
                </a:moveTo>
                <a:lnTo>
                  <a:pt x="32245" y="71247"/>
                </a:lnTo>
                <a:lnTo>
                  <a:pt x="70563" y="71247"/>
                </a:lnTo>
                <a:lnTo>
                  <a:pt x="51404" y="60071"/>
                </a:lnTo>
                <a:close/>
              </a:path>
              <a:path w="1527175" h="120650">
                <a:moveTo>
                  <a:pt x="70563" y="48895"/>
                </a:moveTo>
                <a:lnTo>
                  <a:pt x="32245" y="48895"/>
                </a:lnTo>
                <a:lnTo>
                  <a:pt x="51404" y="60071"/>
                </a:lnTo>
                <a:lnTo>
                  <a:pt x="70563" y="48895"/>
                </a:lnTo>
                <a:close/>
              </a:path>
            </a:pathLst>
          </a:custGeom>
          <a:solidFill>
            <a:srgbClr val="6F2F9F"/>
          </a:solidFill>
        </p:spPr>
        <p:txBody>
          <a:bodyPr wrap="square" lIns="0" tIns="0" rIns="0" bIns="0" rtlCol="0"/>
          <a:lstStyle/>
          <a:p>
            <a:endParaRPr/>
          </a:p>
        </p:txBody>
      </p:sp>
      <p:sp>
        <p:nvSpPr>
          <p:cNvPr id="10" name="object 10"/>
          <p:cNvSpPr/>
          <p:nvPr/>
        </p:nvSpPr>
        <p:spPr>
          <a:xfrm>
            <a:off x="553212" y="2095500"/>
            <a:ext cx="720851" cy="222503"/>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563206" y="1895729"/>
            <a:ext cx="699592" cy="271780"/>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944003" y="1977135"/>
            <a:ext cx="48895" cy="114300"/>
          </a:xfrm>
          <a:custGeom>
            <a:avLst/>
            <a:gdLst/>
            <a:ahLst/>
            <a:cxnLst/>
            <a:rect l="l" t="t" r="r" b="b"/>
            <a:pathLst>
              <a:path w="48894" h="114300">
                <a:moveTo>
                  <a:pt x="24701" y="0"/>
                </a:moveTo>
                <a:lnTo>
                  <a:pt x="17520" y="1357"/>
                </a:lnTo>
                <a:lnTo>
                  <a:pt x="11007" y="5429"/>
                </a:lnTo>
                <a:lnTo>
                  <a:pt x="5166" y="12215"/>
                </a:lnTo>
                <a:lnTo>
                  <a:pt x="0" y="21716"/>
                </a:lnTo>
                <a:lnTo>
                  <a:pt x="0" y="96012"/>
                </a:lnTo>
                <a:lnTo>
                  <a:pt x="6505" y="103939"/>
                </a:lnTo>
                <a:lnTo>
                  <a:pt x="13238" y="109616"/>
                </a:lnTo>
                <a:lnTo>
                  <a:pt x="20197" y="113031"/>
                </a:lnTo>
                <a:lnTo>
                  <a:pt x="27381" y="114173"/>
                </a:lnTo>
                <a:lnTo>
                  <a:pt x="32740" y="114173"/>
                </a:lnTo>
                <a:lnTo>
                  <a:pt x="47878" y="74160"/>
                </a:lnTo>
                <a:lnTo>
                  <a:pt x="48361" y="58038"/>
                </a:lnTo>
                <a:lnTo>
                  <a:pt x="47830" y="41445"/>
                </a:lnTo>
                <a:lnTo>
                  <a:pt x="36106" y="2921"/>
                </a:lnTo>
                <a:lnTo>
                  <a:pt x="31051" y="0"/>
                </a:lnTo>
                <a:lnTo>
                  <a:pt x="24701" y="0"/>
                </a:lnTo>
                <a:close/>
              </a:path>
            </a:pathLst>
          </a:custGeom>
          <a:ln w="9144">
            <a:solidFill>
              <a:srgbClr val="5C4379"/>
            </a:solidFill>
          </a:ln>
        </p:spPr>
        <p:txBody>
          <a:bodyPr wrap="square" lIns="0" tIns="0" rIns="0" bIns="0" rtlCol="0"/>
          <a:lstStyle/>
          <a:p>
            <a:endParaRPr/>
          </a:p>
        </p:txBody>
      </p:sp>
      <p:sp>
        <p:nvSpPr>
          <p:cNvPr id="13" name="object 13"/>
          <p:cNvSpPr/>
          <p:nvPr/>
        </p:nvSpPr>
        <p:spPr>
          <a:xfrm>
            <a:off x="782078" y="1969516"/>
            <a:ext cx="43180" cy="127000"/>
          </a:xfrm>
          <a:custGeom>
            <a:avLst/>
            <a:gdLst/>
            <a:ahLst/>
            <a:cxnLst/>
            <a:rect l="l" t="t" r="r" b="b"/>
            <a:pathLst>
              <a:path w="43180" h="127000">
                <a:moveTo>
                  <a:pt x="21869" y="0"/>
                </a:moveTo>
                <a:lnTo>
                  <a:pt x="16814" y="0"/>
                </a:lnTo>
                <a:lnTo>
                  <a:pt x="12471" y="1905"/>
                </a:lnTo>
                <a:lnTo>
                  <a:pt x="422" y="48529"/>
                </a:lnTo>
                <a:lnTo>
                  <a:pt x="0" y="75311"/>
                </a:lnTo>
                <a:lnTo>
                  <a:pt x="128" y="83115"/>
                </a:lnTo>
                <a:lnTo>
                  <a:pt x="9067" y="121158"/>
                </a:lnTo>
                <a:lnTo>
                  <a:pt x="16713" y="126619"/>
                </a:lnTo>
                <a:lnTo>
                  <a:pt x="21272" y="126619"/>
                </a:lnTo>
                <a:lnTo>
                  <a:pt x="25742" y="126619"/>
                </a:lnTo>
                <a:lnTo>
                  <a:pt x="42411" y="87407"/>
                </a:lnTo>
                <a:lnTo>
                  <a:pt x="43154" y="51688"/>
                </a:lnTo>
                <a:lnTo>
                  <a:pt x="42978" y="40018"/>
                </a:lnTo>
                <a:lnTo>
                  <a:pt x="31991" y="3175"/>
                </a:lnTo>
                <a:lnTo>
                  <a:pt x="29413" y="1016"/>
                </a:lnTo>
                <a:lnTo>
                  <a:pt x="26034" y="0"/>
                </a:lnTo>
                <a:lnTo>
                  <a:pt x="21869" y="0"/>
                </a:lnTo>
                <a:close/>
              </a:path>
            </a:pathLst>
          </a:custGeom>
          <a:ln w="9144">
            <a:solidFill>
              <a:srgbClr val="5C4379"/>
            </a:solidFill>
          </a:ln>
        </p:spPr>
        <p:txBody>
          <a:bodyPr wrap="square" lIns="0" tIns="0" rIns="0" bIns="0" rtlCol="0"/>
          <a:lstStyle/>
          <a:p>
            <a:endParaRPr/>
          </a:p>
        </p:txBody>
      </p:sp>
      <p:sp>
        <p:nvSpPr>
          <p:cNvPr id="14" name="object 14"/>
          <p:cNvSpPr/>
          <p:nvPr/>
        </p:nvSpPr>
        <p:spPr>
          <a:xfrm>
            <a:off x="1055268" y="1963166"/>
            <a:ext cx="75565" cy="139065"/>
          </a:xfrm>
          <a:custGeom>
            <a:avLst/>
            <a:gdLst/>
            <a:ahLst/>
            <a:cxnLst/>
            <a:rect l="l" t="t" r="r" b="b"/>
            <a:pathLst>
              <a:path w="75565" h="139064">
                <a:moveTo>
                  <a:pt x="0" y="0"/>
                </a:moveTo>
                <a:lnTo>
                  <a:pt x="58343" y="0"/>
                </a:lnTo>
                <a:lnTo>
                  <a:pt x="58343" y="110236"/>
                </a:lnTo>
                <a:lnTo>
                  <a:pt x="58343" y="120014"/>
                </a:lnTo>
                <a:lnTo>
                  <a:pt x="59486" y="126364"/>
                </a:lnTo>
                <a:lnTo>
                  <a:pt x="61760" y="129032"/>
                </a:lnTo>
                <a:lnTo>
                  <a:pt x="64046" y="131825"/>
                </a:lnTo>
                <a:lnTo>
                  <a:pt x="68503" y="133350"/>
                </a:lnTo>
                <a:lnTo>
                  <a:pt x="75158" y="133731"/>
                </a:lnTo>
                <a:lnTo>
                  <a:pt x="75158" y="139064"/>
                </a:lnTo>
                <a:lnTo>
                  <a:pt x="0" y="139064"/>
                </a:lnTo>
                <a:lnTo>
                  <a:pt x="0" y="133731"/>
                </a:lnTo>
                <a:lnTo>
                  <a:pt x="6146" y="133476"/>
                </a:lnTo>
                <a:lnTo>
                  <a:pt x="10718" y="131699"/>
                </a:lnTo>
                <a:lnTo>
                  <a:pt x="13690" y="128397"/>
                </a:lnTo>
                <a:lnTo>
                  <a:pt x="15671" y="126111"/>
                </a:lnTo>
                <a:lnTo>
                  <a:pt x="16662" y="120014"/>
                </a:lnTo>
                <a:lnTo>
                  <a:pt x="16662" y="110236"/>
                </a:lnTo>
                <a:lnTo>
                  <a:pt x="16662" y="28956"/>
                </a:lnTo>
                <a:lnTo>
                  <a:pt x="16662" y="19176"/>
                </a:lnTo>
                <a:lnTo>
                  <a:pt x="15532" y="12826"/>
                </a:lnTo>
                <a:lnTo>
                  <a:pt x="13246" y="10160"/>
                </a:lnTo>
                <a:lnTo>
                  <a:pt x="10960" y="7366"/>
                </a:lnTo>
                <a:lnTo>
                  <a:pt x="6553" y="5842"/>
                </a:lnTo>
                <a:lnTo>
                  <a:pt x="0" y="5461"/>
                </a:lnTo>
                <a:lnTo>
                  <a:pt x="0" y="0"/>
                </a:lnTo>
                <a:close/>
              </a:path>
            </a:pathLst>
          </a:custGeom>
          <a:ln w="9144">
            <a:solidFill>
              <a:srgbClr val="5C4379"/>
            </a:solidFill>
          </a:ln>
        </p:spPr>
        <p:txBody>
          <a:bodyPr wrap="square" lIns="0" tIns="0" rIns="0" bIns="0" rtlCol="0"/>
          <a:lstStyle/>
          <a:p>
            <a:endParaRPr/>
          </a:p>
        </p:txBody>
      </p:sp>
      <p:sp>
        <p:nvSpPr>
          <p:cNvPr id="15" name="object 15"/>
          <p:cNvSpPr/>
          <p:nvPr/>
        </p:nvSpPr>
        <p:spPr>
          <a:xfrm>
            <a:off x="1145971" y="1958975"/>
            <a:ext cx="116839" cy="147955"/>
          </a:xfrm>
          <a:custGeom>
            <a:avLst/>
            <a:gdLst/>
            <a:ahLst/>
            <a:cxnLst/>
            <a:rect l="l" t="t" r="r" b="b"/>
            <a:pathLst>
              <a:path w="116840" h="147955">
                <a:moveTo>
                  <a:pt x="65633" y="0"/>
                </a:moveTo>
                <a:lnTo>
                  <a:pt x="105503" y="16388"/>
                </a:lnTo>
                <a:lnTo>
                  <a:pt x="112661" y="35051"/>
                </a:lnTo>
                <a:lnTo>
                  <a:pt x="112661" y="40766"/>
                </a:lnTo>
                <a:lnTo>
                  <a:pt x="110947" y="45212"/>
                </a:lnTo>
                <a:lnTo>
                  <a:pt x="107530" y="48640"/>
                </a:lnTo>
                <a:lnTo>
                  <a:pt x="104101" y="51942"/>
                </a:lnTo>
                <a:lnTo>
                  <a:pt x="99618" y="53721"/>
                </a:lnTo>
                <a:lnTo>
                  <a:pt x="94056" y="53721"/>
                </a:lnTo>
                <a:lnTo>
                  <a:pt x="88201" y="53721"/>
                </a:lnTo>
                <a:lnTo>
                  <a:pt x="83362" y="51815"/>
                </a:lnTo>
                <a:lnTo>
                  <a:pt x="79552" y="47878"/>
                </a:lnTo>
                <a:lnTo>
                  <a:pt x="75730" y="44069"/>
                </a:lnTo>
                <a:lnTo>
                  <a:pt x="73367" y="37084"/>
                </a:lnTo>
                <a:lnTo>
                  <a:pt x="72478" y="27177"/>
                </a:lnTo>
                <a:lnTo>
                  <a:pt x="71882" y="20954"/>
                </a:lnTo>
                <a:lnTo>
                  <a:pt x="70446" y="16637"/>
                </a:lnTo>
                <a:lnTo>
                  <a:pt x="68160" y="14097"/>
                </a:lnTo>
                <a:lnTo>
                  <a:pt x="65874" y="11684"/>
                </a:lnTo>
                <a:lnTo>
                  <a:pt x="63195" y="10413"/>
                </a:lnTo>
                <a:lnTo>
                  <a:pt x="60121" y="10413"/>
                </a:lnTo>
                <a:lnTo>
                  <a:pt x="55359" y="10413"/>
                </a:lnTo>
                <a:lnTo>
                  <a:pt x="40182" y="53086"/>
                </a:lnTo>
                <a:lnTo>
                  <a:pt x="40573" y="62799"/>
                </a:lnTo>
                <a:lnTo>
                  <a:pt x="53833" y="106299"/>
                </a:lnTo>
                <a:lnTo>
                  <a:pt x="75450" y="123825"/>
                </a:lnTo>
                <a:lnTo>
                  <a:pt x="82892" y="123825"/>
                </a:lnTo>
                <a:lnTo>
                  <a:pt x="87757" y="123825"/>
                </a:lnTo>
                <a:lnTo>
                  <a:pt x="92367" y="122682"/>
                </a:lnTo>
                <a:lnTo>
                  <a:pt x="96735" y="120396"/>
                </a:lnTo>
                <a:lnTo>
                  <a:pt x="101104" y="118110"/>
                </a:lnTo>
                <a:lnTo>
                  <a:pt x="106260" y="113791"/>
                </a:lnTo>
                <a:lnTo>
                  <a:pt x="112217" y="107441"/>
                </a:lnTo>
                <a:lnTo>
                  <a:pt x="116827" y="110998"/>
                </a:lnTo>
                <a:lnTo>
                  <a:pt x="84898" y="142357"/>
                </a:lnTo>
                <a:lnTo>
                  <a:pt x="61163" y="147447"/>
                </a:lnTo>
                <a:lnTo>
                  <a:pt x="47944" y="146137"/>
                </a:lnTo>
                <a:lnTo>
                  <a:pt x="9370" y="115470"/>
                </a:lnTo>
                <a:lnTo>
                  <a:pt x="0" y="76073"/>
                </a:lnTo>
                <a:lnTo>
                  <a:pt x="947" y="62235"/>
                </a:lnTo>
                <a:lnTo>
                  <a:pt x="15176" y="26035"/>
                </a:lnTo>
                <a:lnTo>
                  <a:pt x="50421" y="1621"/>
                </a:lnTo>
                <a:lnTo>
                  <a:pt x="65633" y="0"/>
                </a:lnTo>
                <a:close/>
              </a:path>
            </a:pathLst>
          </a:custGeom>
          <a:ln w="9144">
            <a:solidFill>
              <a:srgbClr val="5C4379"/>
            </a:solidFill>
          </a:ln>
        </p:spPr>
        <p:txBody>
          <a:bodyPr wrap="square" lIns="0" tIns="0" rIns="0" bIns="0" rtlCol="0"/>
          <a:lstStyle/>
          <a:p>
            <a:endParaRPr/>
          </a:p>
        </p:txBody>
      </p:sp>
      <p:sp>
        <p:nvSpPr>
          <p:cNvPr id="16" name="object 16"/>
          <p:cNvSpPr/>
          <p:nvPr/>
        </p:nvSpPr>
        <p:spPr>
          <a:xfrm>
            <a:off x="885659" y="1958975"/>
            <a:ext cx="150495" cy="208915"/>
          </a:xfrm>
          <a:custGeom>
            <a:avLst/>
            <a:gdLst/>
            <a:ahLst/>
            <a:cxnLst/>
            <a:rect l="l" t="t" r="r" b="b"/>
            <a:pathLst>
              <a:path w="150494" h="208914">
                <a:moveTo>
                  <a:pt x="96888" y="0"/>
                </a:moveTo>
                <a:lnTo>
                  <a:pt x="135858" y="21177"/>
                </a:lnTo>
                <a:lnTo>
                  <a:pt x="150049" y="63378"/>
                </a:lnTo>
                <a:lnTo>
                  <a:pt x="150456" y="73025"/>
                </a:lnTo>
                <a:lnTo>
                  <a:pt x="150035" y="83361"/>
                </a:lnTo>
                <a:lnTo>
                  <a:pt x="135393" y="127063"/>
                </a:lnTo>
                <a:lnTo>
                  <a:pt x="95402" y="147447"/>
                </a:lnTo>
                <a:lnTo>
                  <a:pt x="87757" y="147447"/>
                </a:lnTo>
                <a:lnTo>
                  <a:pt x="80606" y="145796"/>
                </a:lnTo>
                <a:lnTo>
                  <a:pt x="73964" y="142366"/>
                </a:lnTo>
                <a:lnTo>
                  <a:pt x="68999" y="139826"/>
                </a:lnTo>
                <a:lnTo>
                  <a:pt x="63792" y="135382"/>
                </a:lnTo>
                <a:lnTo>
                  <a:pt x="58343" y="129159"/>
                </a:lnTo>
                <a:lnTo>
                  <a:pt x="58343" y="180975"/>
                </a:lnTo>
                <a:lnTo>
                  <a:pt x="58343" y="188087"/>
                </a:lnTo>
                <a:lnTo>
                  <a:pt x="58902" y="192912"/>
                </a:lnTo>
                <a:lnTo>
                  <a:pt x="72377" y="202946"/>
                </a:lnTo>
                <a:lnTo>
                  <a:pt x="79324" y="202946"/>
                </a:lnTo>
                <a:lnTo>
                  <a:pt x="79324" y="208534"/>
                </a:lnTo>
                <a:lnTo>
                  <a:pt x="0" y="208534"/>
                </a:lnTo>
                <a:lnTo>
                  <a:pt x="0" y="202946"/>
                </a:lnTo>
                <a:lnTo>
                  <a:pt x="6146" y="202819"/>
                </a:lnTo>
                <a:lnTo>
                  <a:pt x="10718" y="201040"/>
                </a:lnTo>
                <a:lnTo>
                  <a:pt x="13690" y="197738"/>
                </a:lnTo>
                <a:lnTo>
                  <a:pt x="15671" y="195452"/>
                </a:lnTo>
                <a:lnTo>
                  <a:pt x="16662" y="189611"/>
                </a:lnTo>
                <a:lnTo>
                  <a:pt x="16662" y="180086"/>
                </a:lnTo>
                <a:lnTo>
                  <a:pt x="16662" y="33147"/>
                </a:lnTo>
                <a:lnTo>
                  <a:pt x="16662" y="23367"/>
                </a:lnTo>
                <a:lnTo>
                  <a:pt x="15519" y="17017"/>
                </a:lnTo>
                <a:lnTo>
                  <a:pt x="13246" y="14350"/>
                </a:lnTo>
                <a:lnTo>
                  <a:pt x="10960" y="11557"/>
                </a:lnTo>
                <a:lnTo>
                  <a:pt x="6540" y="10033"/>
                </a:lnTo>
                <a:lnTo>
                  <a:pt x="0" y="9651"/>
                </a:lnTo>
                <a:lnTo>
                  <a:pt x="0" y="4190"/>
                </a:lnTo>
                <a:lnTo>
                  <a:pt x="58343" y="4190"/>
                </a:lnTo>
                <a:lnTo>
                  <a:pt x="58343" y="22478"/>
                </a:lnTo>
                <a:lnTo>
                  <a:pt x="63195" y="15239"/>
                </a:lnTo>
                <a:lnTo>
                  <a:pt x="68160" y="10160"/>
                </a:lnTo>
                <a:lnTo>
                  <a:pt x="73215" y="6985"/>
                </a:lnTo>
                <a:lnTo>
                  <a:pt x="80467" y="2286"/>
                </a:lnTo>
                <a:lnTo>
                  <a:pt x="88353" y="0"/>
                </a:lnTo>
                <a:lnTo>
                  <a:pt x="96888" y="0"/>
                </a:lnTo>
                <a:close/>
              </a:path>
            </a:pathLst>
          </a:custGeom>
          <a:ln w="9144">
            <a:solidFill>
              <a:srgbClr val="5C4379"/>
            </a:solidFill>
          </a:ln>
        </p:spPr>
        <p:txBody>
          <a:bodyPr wrap="square" lIns="0" tIns="0" rIns="0" bIns="0" rtlCol="0"/>
          <a:lstStyle/>
          <a:p>
            <a:endParaRPr/>
          </a:p>
        </p:txBody>
      </p:sp>
      <p:sp>
        <p:nvSpPr>
          <p:cNvPr id="17" name="object 17"/>
          <p:cNvSpPr/>
          <p:nvPr/>
        </p:nvSpPr>
        <p:spPr>
          <a:xfrm>
            <a:off x="738466" y="1958975"/>
            <a:ext cx="130810" cy="147955"/>
          </a:xfrm>
          <a:custGeom>
            <a:avLst/>
            <a:gdLst/>
            <a:ahLst/>
            <a:cxnLst/>
            <a:rect l="l" t="t" r="r" b="b"/>
            <a:pathLst>
              <a:path w="130809" h="147955">
                <a:moveTo>
                  <a:pt x="64884" y="0"/>
                </a:moveTo>
                <a:lnTo>
                  <a:pt x="106015" y="14563"/>
                </a:lnTo>
                <a:lnTo>
                  <a:pt x="128490" y="54054"/>
                </a:lnTo>
                <a:lnTo>
                  <a:pt x="130517" y="73787"/>
                </a:lnTo>
                <a:lnTo>
                  <a:pt x="129579" y="87973"/>
                </a:lnTo>
                <a:lnTo>
                  <a:pt x="105549" y="133891"/>
                </a:lnTo>
                <a:lnTo>
                  <a:pt x="65328" y="147447"/>
                </a:lnTo>
                <a:lnTo>
                  <a:pt x="50533" y="146067"/>
                </a:lnTo>
                <a:lnTo>
                  <a:pt x="16967" y="125475"/>
                </a:lnTo>
                <a:lnTo>
                  <a:pt x="1059" y="88471"/>
                </a:lnTo>
                <a:lnTo>
                  <a:pt x="0" y="74422"/>
                </a:lnTo>
                <a:lnTo>
                  <a:pt x="1083" y="59944"/>
                </a:lnTo>
                <a:lnTo>
                  <a:pt x="17335" y="22225"/>
                </a:lnTo>
                <a:lnTo>
                  <a:pt x="50582" y="1383"/>
                </a:lnTo>
                <a:lnTo>
                  <a:pt x="64884" y="0"/>
                </a:lnTo>
                <a:close/>
              </a:path>
            </a:pathLst>
          </a:custGeom>
          <a:ln w="9144">
            <a:solidFill>
              <a:srgbClr val="5C4379"/>
            </a:solidFill>
          </a:ln>
        </p:spPr>
        <p:txBody>
          <a:bodyPr wrap="square" lIns="0" tIns="0" rIns="0" bIns="0" rtlCol="0"/>
          <a:lstStyle/>
          <a:p>
            <a:endParaRPr/>
          </a:p>
        </p:txBody>
      </p:sp>
      <p:sp>
        <p:nvSpPr>
          <p:cNvPr id="18" name="object 18"/>
          <p:cNvSpPr/>
          <p:nvPr/>
        </p:nvSpPr>
        <p:spPr>
          <a:xfrm>
            <a:off x="563206" y="1900427"/>
            <a:ext cx="181610" cy="201930"/>
          </a:xfrm>
          <a:custGeom>
            <a:avLst/>
            <a:gdLst/>
            <a:ahLst/>
            <a:cxnLst/>
            <a:rect l="l" t="t" r="r" b="b"/>
            <a:pathLst>
              <a:path w="181609" h="201930">
                <a:moveTo>
                  <a:pt x="0" y="0"/>
                </a:moveTo>
                <a:lnTo>
                  <a:pt x="181267" y="0"/>
                </a:lnTo>
                <a:lnTo>
                  <a:pt x="181267" y="54610"/>
                </a:lnTo>
                <a:lnTo>
                  <a:pt x="175920" y="54610"/>
                </a:lnTo>
                <a:lnTo>
                  <a:pt x="173472" y="45845"/>
                </a:lnTo>
                <a:lnTo>
                  <a:pt x="170892" y="38401"/>
                </a:lnTo>
                <a:lnTo>
                  <a:pt x="149428" y="14350"/>
                </a:lnTo>
                <a:lnTo>
                  <a:pt x="145656" y="12573"/>
                </a:lnTo>
                <a:lnTo>
                  <a:pt x="139052" y="11684"/>
                </a:lnTo>
                <a:lnTo>
                  <a:pt x="129628" y="11684"/>
                </a:lnTo>
                <a:lnTo>
                  <a:pt x="114592" y="11684"/>
                </a:lnTo>
                <a:lnTo>
                  <a:pt x="114592" y="167259"/>
                </a:lnTo>
                <a:lnTo>
                  <a:pt x="114592" y="177673"/>
                </a:lnTo>
                <a:lnTo>
                  <a:pt x="115163" y="184023"/>
                </a:lnTo>
                <a:lnTo>
                  <a:pt x="130873" y="196342"/>
                </a:lnTo>
                <a:lnTo>
                  <a:pt x="136626" y="196342"/>
                </a:lnTo>
                <a:lnTo>
                  <a:pt x="143319" y="196342"/>
                </a:lnTo>
                <a:lnTo>
                  <a:pt x="143319" y="201802"/>
                </a:lnTo>
                <a:lnTo>
                  <a:pt x="37655" y="201802"/>
                </a:lnTo>
                <a:lnTo>
                  <a:pt x="37655" y="196342"/>
                </a:lnTo>
                <a:lnTo>
                  <a:pt x="44348" y="196342"/>
                </a:lnTo>
                <a:lnTo>
                  <a:pt x="50203" y="196342"/>
                </a:lnTo>
                <a:lnTo>
                  <a:pt x="54914" y="195325"/>
                </a:lnTo>
                <a:lnTo>
                  <a:pt x="58483" y="193167"/>
                </a:lnTo>
                <a:lnTo>
                  <a:pt x="61074" y="191770"/>
                </a:lnTo>
                <a:lnTo>
                  <a:pt x="63106" y="189484"/>
                </a:lnTo>
                <a:lnTo>
                  <a:pt x="64592" y="186055"/>
                </a:lnTo>
                <a:lnTo>
                  <a:pt x="65684" y="183642"/>
                </a:lnTo>
                <a:lnTo>
                  <a:pt x="66230" y="177419"/>
                </a:lnTo>
                <a:lnTo>
                  <a:pt x="66230" y="167259"/>
                </a:lnTo>
                <a:lnTo>
                  <a:pt x="66230" y="11684"/>
                </a:lnTo>
                <a:lnTo>
                  <a:pt x="51638" y="11684"/>
                </a:lnTo>
                <a:lnTo>
                  <a:pt x="42143" y="12211"/>
                </a:lnTo>
                <a:lnTo>
                  <a:pt x="11460" y="34893"/>
                </a:lnTo>
                <a:lnTo>
                  <a:pt x="5651" y="54610"/>
                </a:lnTo>
                <a:lnTo>
                  <a:pt x="0" y="54610"/>
                </a:lnTo>
                <a:lnTo>
                  <a:pt x="0" y="0"/>
                </a:lnTo>
                <a:close/>
              </a:path>
            </a:pathLst>
          </a:custGeom>
          <a:ln w="9144">
            <a:solidFill>
              <a:srgbClr val="5C4379"/>
            </a:solidFill>
          </a:ln>
        </p:spPr>
        <p:txBody>
          <a:bodyPr wrap="square" lIns="0" tIns="0" rIns="0" bIns="0" rtlCol="0"/>
          <a:lstStyle/>
          <a:p>
            <a:endParaRPr/>
          </a:p>
        </p:txBody>
      </p:sp>
      <p:sp>
        <p:nvSpPr>
          <p:cNvPr id="19" name="object 19"/>
          <p:cNvSpPr/>
          <p:nvPr/>
        </p:nvSpPr>
        <p:spPr>
          <a:xfrm>
            <a:off x="1069847" y="1895729"/>
            <a:ext cx="46355" cy="46355"/>
          </a:xfrm>
          <a:custGeom>
            <a:avLst/>
            <a:gdLst/>
            <a:ahLst/>
            <a:cxnLst/>
            <a:rect l="l" t="t" r="r" b="b"/>
            <a:pathLst>
              <a:path w="46355" h="46355">
                <a:moveTo>
                  <a:pt x="22923" y="0"/>
                </a:moveTo>
                <a:lnTo>
                  <a:pt x="29375" y="0"/>
                </a:lnTo>
                <a:lnTo>
                  <a:pt x="34836" y="2159"/>
                </a:lnTo>
                <a:lnTo>
                  <a:pt x="39293" y="6731"/>
                </a:lnTo>
                <a:lnTo>
                  <a:pt x="43764" y="11303"/>
                </a:lnTo>
                <a:lnTo>
                  <a:pt x="45986" y="16637"/>
                </a:lnTo>
                <a:lnTo>
                  <a:pt x="45986" y="22987"/>
                </a:lnTo>
                <a:lnTo>
                  <a:pt x="45986" y="29337"/>
                </a:lnTo>
                <a:lnTo>
                  <a:pt x="43738" y="34798"/>
                </a:lnTo>
                <a:lnTo>
                  <a:pt x="39217" y="39243"/>
                </a:lnTo>
                <a:lnTo>
                  <a:pt x="34709" y="43687"/>
                </a:lnTo>
                <a:lnTo>
                  <a:pt x="29273" y="45974"/>
                </a:lnTo>
                <a:lnTo>
                  <a:pt x="22923" y="45974"/>
                </a:lnTo>
                <a:lnTo>
                  <a:pt x="16573" y="45974"/>
                </a:lnTo>
                <a:lnTo>
                  <a:pt x="11163" y="43687"/>
                </a:lnTo>
                <a:lnTo>
                  <a:pt x="6705" y="39243"/>
                </a:lnTo>
                <a:lnTo>
                  <a:pt x="2235" y="34798"/>
                </a:lnTo>
                <a:lnTo>
                  <a:pt x="0" y="29337"/>
                </a:lnTo>
                <a:lnTo>
                  <a:pt x="0" y="22987"/>
                </a:lnTo>
                <a:lnTo>
                  <a:pt x="0" y="16637"/>
                </a:lnTo>
                <a:lnTo>
                  <a:pt x="2235" y="11303"/>
                </a:lnTo>
                <a:lnTo>
                  <a:pt x="6705" y="6731"/>
                </a:lnTo>
                <a:lnTo>
                  <a:pt x="11163" y="2159"/>
                </a:lnTo>
                <a:lnTo>
                  <a:pt x="16573" y="0"/>
                </a:lnTo>
                <a:lnTo>
                  <a:pt x="22923" y="0"/>
                </a:lnTo>
                <a:close/>
              </a:path>
            </a:pathLst>
          </a:custGeom>
          <a:ln w="9144">
            <a:solidFill>
              <a:srgbClr val="5C4379"/>
            </a:solidFill>
          </a:ln>
        </p:spPr>
        <p:txBody>
          <a:bodyPr wrap="square" lIns="0" tIns="0" rIns="0" bIns="0" rtlCol="0"/>
          <a:lstStyle/>
          <a:p>
            <a:endParaRPr/>
          </a:p>
        </p:txBody>
      </p:sp>
      <p:sp>
        <p:nvSpPr>
          <p:cNvPr id="20" name="object 20"/>
          <p:cNvSpPr/>
          <p:nvPr/>
        </p:nvSpPr>
        <p:spPr>
          <a:xfrm>
            <a:off x="2438400" y="1975104"/>
            <a:ext cx="1664207" cy="190500"/>
          </a:xfrm>
          <a:prstGeom prst="rect">
            <a:avLst/>
          </a:prstGeom>
          <a:blipFill>
            <a:blip r:embed="rId7" cstate="print"/>
            <a:stretch>
              <a:fillRect/>
            </a:stretch>
          </a:blipFill>
        </p:spPr>
        <p:txBody>
          <a:bodyPr wrap="square" lIns="0" tIns="0" rIns="0" bIns="0" rtlCol="0"/>
          <a:lstStyle/>
          <a:p>
            <a:endParaRPr/>
          </a:p>
        </p:txBody>
      </p:sp>
      <p:sp>
        <p:nvSpPr>
          <p:cNvPr id="21" name="object 21"/>
          <p:cNvSpPr/>
          <p:nvPr/>
        </p:nvSpPr>
        <p:spPr>
          <a:xfrm>
            <a:off x="2448432" y="1808226"/>
            <a:ext cx="1644142" cy="218312"/>
          </a:xfrm>
          <a:prstGeom prst="rect">
            <a:avLst/>
          </a:prstGeom>
          <a:blipFill>
            <a:blip r:embed="rId8" cstate="print"/>
            <a:stretch>
              <a:fillRect/>
            </a:stretch>
          </a:blipFill>
        </p:spPr>
        <p:txBody>
          <a:bodyPr wrap="square" lIns="0" tIns="0" rIns="0" bIns="0" rtlCol="0"/>
          <a:lstStyle/>
          <a:p>
            <a:endParaRPr/>
          </a:p>
        </p:txBody>
      </p:sp>
      <p:sp>
        <p:nvSpPr>
          <p:cNvPr id="22" name="object 22"/>
          <p:cNvSpPr/>
          <p:nvPr/>
        </p:nvSpPr>
        <p:spPr>
          <a:xfrm>
            <a:off x="3290189" y="1803907"/>
            <a:ext cx="806958" cy="227203"/>
          </a:xfrm>
          <a:prstGeom prst="rect">
            <a:avLst/>
          </a:prstGeom>
          <a:blipFill>
            <a:blip r:embed="rId9" cstate="print"/>
            <a:stretch>
              <a:fillRect/>
            </a:stretch>
          </a:blipFill>
        </p:spPr>
        <p:txBody>
          <a:bodyPr wrap="square" lIns="0" tIns="0" rIns="0" bIns="0" rtlCol="0"/>
          <a:lstStyle/>
          <a:p>
            <a:endParaRPr/>
          </a:p>
        </p:txBody>
      </p:sp>
      <p:sp>
        <p:nvSpPr>
          <p:cNvPr id="23" name="object 23"/>
          <p:cNvSpPr/>
          <p:nvPr/>
        </p:nvSpPr>
        <p:spPr>
          <a:xfrm>
            <a:off x="2443860" y="1813179"/>
            <a:ext cx="707771" cy="175387"/>
          </a:xfrm>
          <a:prstGeom prst="rect">
            <a:avLst/>
          </a:prstGeom>
          <a:blipFill>
            <a:blip r:embed="rId10" cstate="print"/>
            <a:stretch>
              <a:fillRect/>
            </a:stretch>
          </a:blipFill>
        </p:spPr>
        <p:txBody>
          <a:bodyPr wrap="square" lIns="0" tIns="0" rIns="0" bIns="0" rtlCol="0"/>
          <a:lstStyle/>
          <a:p>
            <a:endParaRPr/>
          </a:p>
        </p:txBody>
      </p:sp>
      <p:sp>
        <p:nvSpPr>
          <p:cNvPr id="24" name="object 24"/>
          <p:cNvSpPr/>
          <p:nvPr/>
        </p:nvSpPr>
        <p:spPr>
          <a:xfrm>
            <a:off x="3234563" y="1808226"/>
            <a:ext cx="31750" cy="173990"/>
          </a:xfrm>
          <a:custGeom>
            <a:avLst/>
            <a:gdLst/>
            <a:ahLst/>
            <a:cxnLst/>
            <a:rect l="l" t="t" r="r" b="b"/>
            <a:pathLst>
              <a:path w="31750" h="173989">
                <a:moveTo>
                  <a:pt x="15620" y="0"/>
                </a:moveTo>
                <a:lnTo>
                  <a:pt x="18796" y="0"/>
                </a:lnTo>
                <a:lnTo>
                  <a:pt x="21209" y="0"/>
                </a:lnTo>
                <a:lnTo>
                  <a:pt x="23240" y="253"/>
                </a:lnTo>
                <a:lnTo>
                  <a:pt x="25273" y="508"/>
                </a:lnTo>
                <a:lnTo>
                  <a:pt x="26797" y="888"/>
                </a:lnTo>
                <a:lnTo>
                  <a:pt x="28066" y="1397"/>
                </a:lnTo>
                <a:lnTo>
                  <a:pt x="29210" y="1777"/>
                </a:lnTo>
                <a:lnTo>
                  <a:pt x="30099" y="2412"/>
                </a:lnTo>
                <a:lnTo>
                  <a:pt x="30607" y="3048"/>
                </a:lnTo>
                <a:lnTo>
                  <a:pt x="31114" y="3683"/>
                </a:lnTo>
                <a:lnTo>
                  <a:pt x="31369" y="4445"/>
                </a:lnTo>
                <a:lnTo>
                  <a:pt x="31369" y="5334"/>
                </a:lnTo>
                <a:lnTo>
                  <a:pt x="31369" y="168656"/>
                </a:lnTo>
                <a:lnTo>
                  <a:pt x="31369" y="169545"/>
                </a:lnTo>
                <a:lnTo>
                  <a:pt x="31114" y="170307"/>
                </a:lnTo>
                <a:lnTo>
                  <a:pt x="30607" y="170814"/>
                </a:lnTo>
                <a:lnTo>
                  <a:pt x="30099" y="171450"/>
                </a:lnTo>
                <a:lnTo>
                  <a:pt x="23240" y="173354"/>
                </a:lnTo>
                <a:lnTo>
                  <a:pt x="21209" y="173609"/>
                </a:lnTo>
                <a:lnTo>
                  <a:pt x="18796" y="173609"/>
                </a:lnTo>
                <a:lnTo>
                  <a:pt x="15620" y="173609"/>
                </a:lnTo>
                <a:lnTo>
                  <a:pt x="12573" y="173609"/>
                </a:lnTo>
                <a:lnTo>
                  <a:pt x="10032" y="173609"/>
                </a:lnTo>
                <a:lnTo>
                  <a:pt x="8128" y="173354"/>
                </a:lnTo>
                <a:lnTo>
                  <a:pt x="762" y="170814"/>
                </a:lnTo>
                <a:lnTo>
                  <a:pt x="254" y="170307"/>
                </a:lnTo>
                <a:lnTo>
                  <a:pt x="0" y="169545"/>
                </a:lnTo>
                <a:lnTo>
                  <a:pt x="0" y="168656"/>
                </a:lnTo>
                <a:lnTo>
                  <a:pt x="0" y="5334"/>
                </a:lnTo>
                <a:lnTo>
                  <a:pt x="0" y="4445"/>
                </a:lnTo>
                <a:lnTo>
                  <a:pt x="254" y="3683"/>
                </a:lnTo>
                <a:lnTo>
                  <a:pt x="762" y="3048"/>
                </a:lnTo>
                <a:lnTo>
                  <a:pt x="1269" y="2412"/>
                </a:lnTo>
                <a:lnTo>
                  <a:pt x="2159" y="1777"/>
                </a:lnTo>
                <a:lnTo>
                  <a:pt x="3301" y="1397"/>
                </a:lnTo>
                <a:lnTo>
                  <a:pt x="4572" y="888"/>
                </a:lnTo>
                <a:lnTo>
                  <a:pt x="6095" y="508"/>
                </a:lnTo>
                <a:lnTo>
                  <a:pt x="8128" y="253"/>
                </a:lnTo>
                <a:lnTo>
                  <a:pt x="10032" y="0"/>
                </a:lnTo>
                <a:lnTo>
                  <a:pt x="12573" y="0"/>
                </a:lnTo>
                <a:lnTo>
                  <a:pt x="15620" y="0"/>
                </a:lnTo>
                <a:close/>
              </a:path>
            </a:pathLst>
          </a:custGeom>
          <a:ln w="9144">
            <a:solidFill>
              <a:srgbClr val="5C4379"/>
            </a:solidFill>
          </a:ln>
        </p:spPr>
        <p:txBody>
          <a:bodyPr wrap="square" lIns="0" tIns="0" rIns="0" bIns="0" rtlCol="0"/>
          <a:lstStyle/>
          <a:p>
            <a:endParaRPr/>
          </a:p>
        </p:txBody>
      </p:sp>
      <p:sp>
        <p:nvSpPr>
          <p:cNvPr id="25" name="object 25"/>
          <p:cNvSpPr/>
          <p:nvPr/>
        </p:nvSpPr>
        <p:spPr>
          <a:xfrm>
            <a:off x="3172079" y="1808226"/>
            <a:ext cx="31750" cy="173990"/>
          </a:xfrm>
          <a:custGeom>
            <a:avLst/>
            <a:gdLst/>
            <a:ahLst/>
            <a:cxnLst/>
            <a:rect l="l" t="t" r="r" b="b"/>
            <a:pathLst>
              <a:path w="31750" h="173989">
                <a:moveTo>
                  <a:pt x="15620" y="0"/>
                </a:moveTo>
                <a:lnTo>
                  <a:pt x="18795" y="0"/>
                </a:lnTo>
                <a:lnTo>
                  <a:pt x="21208" y="0"/>
                </a:lnTo>
                <a:lnTo>
                  <a:pt x="23240" y="253"/>
                </a:lnTo>
                <a:lnTo>
                  <a:pt x="25272" y="508"/>
                </a:lnTo>
                <a:lnTo>
                  <a:pt x="26796" y="888"/>
                </a:lnTo>
                <a:lnTo>
                  <a:pt x="28066" y="1397"/>
                </a:lnTo>
                <a:lnTo>
                  <a:pt x="29209" y="1777"/>
                </a:lnTo>
                <a:lnTo>
                  <a:pt x="30098" y="2412"/>
                </a:lnTo>
                <a:lnTo>
                  <a:pt x="30606" y="3048"/>
                </a:lnTo>
                <a:lnTo>
                  <a:pt x="31114" y="3683"/>
                </a:lnTo>
                <a:lnTo>
                  <a:pt x="31368" y="4445"/>
                </a:lnTo>
                <a:lnTo>
                  <a:pt x="31368" y="5334"/>
                </a:lnTo>
                <a:lnTo>
                  <a:pt x="31368" y="168656"/>
                </a:lnTo>
                <a:lnTo>
                  <a:pt x="31368" y="169545"/>
                </a:lnTo>
                <a:lnTo>
                  <a:pt x="31114" y="170307"/>
                </a:lnTo>
                <a:lnTo>
                  <a:pt x="30606" y="170814"/>
                </a:lnTo>
                <a:lnTo>
                  <a:pt x="30098" y="171450"/>
                </a:lnTo>
                <a:lnTo>
                  <a:pt x="23240" y="173354"/>
                </a:lnTo>
                <a:lnTo>
                  <a:pt x="21208" y="173609"/>
                </a:lnTo>
                <a:lnTo>
                  <a:pt x="18795" y="173609"/>
                </a:lnTo>
                <a:lnTo>
                  <a:pt x="15620" y="173609"/>
                </a:lnTo>
                <a:lnTo>
                  <a:pt x="12572" y="173609"/>
                </a:lnTo>
                <a:lnTo>
                  <a:pt x="10032" y="173609"/>
                </a:lnTo>
                <a:lnTo>
                  <a:pt x="8127" y="173354"/>
                </a:lnTo>
                <a:lnTo>
                  <a:pt x="762" y="170814"/>
                </a:lnTo>
                <a:lnTo>
                  <a:pt x="253" y="170307"/>
                </a:lnTo>
                <a:lnTo>
                  <a:pt x="0" y="169545"/>
                </a:lnTo>
                <a:lnTo>
                  <a:pt x="0" y="168656"/>
                </a:lnTo>
                <a:lnTo>
                  <a:pt x="0" y="5334"/>
                </a:lnTo>
                <a:lnTo>
                  <a:pt x="0" y="4445"/>
                </a:lnTo>
                <a:lnTo>
                  <a:pt x="253" y="3683"/>
                </a:lnTo>
                <a:lnTo>
                  <a:pt x="762" y="3048"/>
                </a:lnTo>
                <a:lnTo>
                  <a:pt x="1269" y="2412"/>
                </a:lnTo>
                <a:lnTo>
                  <a:pt x="2158" y="1777"/>
                </a:lnTo>
                <a:lnTo>
                  <a:pt x="3301" y="1397"/>
                </a:lnTo>
                <a:lnTo>
                  <a:pt x="4571" y="888"/>
                </a:lnTo>
                <a:lnTo>
                  <a:pt x="6095" y="508"/>
                </a:lnTo>
                <a:lnTo>
                  <a:pt x="8127" y="253"/>
                </a:lnTo>
                <a:lnTo>
                  <a:pt x="10032" y="0"/>
                </a:lnTo>
                <a:lnTo>
                  <a:pt x="12572" y="0"/>
                </a:lnTo>
                <a:lnTo>
                  <a:pt x="15620" y="0"/>
                </a:lnTo>
                <a:close/>
              </a:path>
            </a:pathLst>
          </a:custGeom>
          <a:ln w="9144">
            <a:solidFill>
              <a:srgbClr val="5C4379"/>
            </a:solidFill>
          </a:ln>
        </p:spPr>
        <p:txBody>
          <a:bodyPr wrap="square" lIns="0" tIns="0" rIns="0" bIns="0" rtlCol="0"/>
          <a:lstStyle/>
          <a:p>
            <a:endParaRPr/>
          </a:p>
        </p:txBody>
      </p:sp>
      <p:sp>
        <p:nvSpPr>
          <p:cNvPr id="26" name="object 26"/>
          <p:cNvSpPr/>
          <p:nvPr/>
        </p:nvSpPr>
        <p:spPr>
          <a:xfrm>
            <a:off x="3346703" y="4920996"/>
            <a:ext cx="2036064" cy="672083"/>
          </a:xfrm>
          <a:prstGeom prst="rect">
            <a:avLst/>
          </a:prstGeom>
          <a:blipFill>
            <a:blip r:embed="rId11" cstate="print"/>
            <a:stretch>
              <a:fillRect/>
            </a:stretch>
          </a:blipFill>
        </p:spPr>
        <p:txBody>
          <a:bodyPr wrap="square" lIns="0" tIns="0" rIns="0" bIns="0" rtlCol="0"/>
          <a:lstStyle/>
          <a:p>
            <a:endParaRPr/>
          </a:p>
        </p:txBody>
      </p:sp>
      <p:sp>
        <p:nvSpPr>
          <p:cNvPr id="27" name="object 27"/>
          <p:cNvSpPr/>
          <p:nvPr/>
        </p:nvSpPr>
        <p:spPr>
          <a:xfrm>
            <a:off x="3504438" y="4944236"/>
            <a:ext cx="1835785" cy="504190"/>
          </a:xfrm>
          <a:custGeom>
            <a:avLst/>
            <a:gdLst/>
            <a:ahLst/>
            <a:cxnLst/>
            <a:rect l="l" t="t" r="r" b="b"/>
            <a:pathLst>
              <a:path w="1835785" h="504189">
                <a:moveTo>
                  <a:pt x="85344" y="387350"/>
                </a:moveTo>
                <a:lnTo>
                  <a:pt x="0" y="470662"/>
                </a:lnTo>
                <a:lnTo>
                  <a:pt x="114553" y="504063"/>
                </a:lnTo>
                <a:lnTo>
                  <a:pt x="121665" y="500125"/>
                </a:lnTo>
                <a:lnTo>
                  <a:pt x="125729" y="486409"/>
                </a:lnTo>
                <a:lnTo>
                  <a:pt x="121792" y="479171"/>
                </a:lnTo>
                <a:lnTo>
                  <a:pt x="114498" y="477012"/>
                </a:lnTo>
                <a:lnTo>
                  <a:pt x="28066" y="477012"/>
                </a:lnTo>
                <a:lnTo>
                  <a:pt x="21716" y="451866"/>
                </a:lnTo>
                <a:lnTo>
                  <a:pt x="68178" y="440251"/>
                </a:lnTo>
                <a:lnTo>
                  <a:pt x="98298" y="410844"/>
                </a:lnTo>
                <a:lnTo>
                  <a:pt x="103504" y="405891"/>
                </a:lnTo>
                <a:lnTo>
                  <a:pt x="103504" y="397763"/>
                </a:lnTo>
                <a:lnTo>
                  <a:pt x="98551" y="392556"/>
                </a:lnTo>
                <a:lnTo>
                  <a:pt x="93599" y="387476"/>
                </a:lnTo>
                <a:lnTo>
                  <a:pt x="85344" y="387350"/>
                </a:lnTo>
                <a:close/>
              </a:path>
              <a:path w="1835785" h="504189">
                <a:moveTo>
                  <a:pt x="68178" y="440251"/>
                </a:moveTo>
                <a:lnTo>
                  <a:pt x="21716" y="451866"/>
                </a:lnTo>
                <a:lnTo>
                  <a:pt x="28066" y="477012"/>
                </a:lnTo>
                <a:lnTo>
                  <a:pt x="41275" y="473709"/>
                </a:lnTo>
                <a:lnTo>
                  <a:pt x="33909" y="473709"/>
                </a:lnTo>
                <a:lnTo>
                  <a:pt x="28448" y="451993"/>
                </a:lnTo>
                <a:lnTo>
                  <a:pt x="56152" y="451993"/>
                </a:lnTo>
                <a:lnTo>
                  <a:pt x="68178" y="440251"/>
                </a:lnTo>
                <a:close/>
              </a:path>
              <a:path w="1835785" h="504189">
                <a:moveTo>
                  <a:pt x="74540" y="465394"/>
                </a:moveTo>
                <a:lnTo>
                  <a:pt x="28066" y="477012"/>
                </a:lnTo>
                <a:lnTo>
                  <a:pt x="114498" y="477012"/>
                </a:lnTo>
                <a:lnTo>
                  <a:pt x="74540" y="465394"/>
                </a:lnTo>
                <a:close/>
              </a:path>
              <a:path w="1835785" h="504189">
                <a:moveTo>
                  <a:pt x="28448" y="451993"/>
                </a:moveTo>
                <a:lnTo>
                  <a:pt x="33909" y="473709"/>
                </a:lnTo>
                <a:lnTo>
                  <a:pt x="49795" y="458199"/>
                </a:lnTo>
                <a:lnTo>
                  <a:pt x="28448" y="451993"/>
                </a:lnTo>
                <a:close/>
              </a:path>
              <a:path w="1835785" h="504189">
                <a:moveTo>
                  <a:pt x="49795" y="458199"/>
                </a:moveTo>
                <a:lnTo>
                  <a:pt x="33909" y="473709"/>
                </a:lnTo>
                <a:lnTo>
                  <a:pt x="41275" y="473709"/>
                </a:lnTo>
                <a:lnTo>
                  <a:pt x="74540" y="465394"/>
                </a:lnTo>
                <a:lnTo>
                  <a:pt x="49795" y="458199"/>
                </a:lnTo>
                <a:close/>
              </a:path>
              <a:path w="1835785" h="504189">
                <a:moveTo>
                  <a:pt x="1829308" y="0"/>
                </a:moveTo>
                <a:lnTo>
                  <a:pt x="68178" y="440251"/>
                </a:lnTo>
                <a:lnTo>
                  <a:pt x="49795" y="458199"/>
                </a:lnTo>
                <a:lnTo>
                  <a:pt x="74540" y="465394"/>
                </a:lnTo>
                <a:lnTo>
                  <a:pt x="1835658" y="25145"/>
                </a:lnTo>
                <a:lnTo>
                  <a:pt x="1829308" y="0"/>
                </a:lnTo>
                <a:close/>
              </a:path>
              <a:path w="1835785" h="504189">
                <a:moveTo>
                  <a:pt x="56152" y="451993"/>
                </a:moveTo>
                <a:lnTo>
                  <a:pt x="28448" y="451993"/>
                </a:lnTo>
                <a:lnTo>
                  <a:pt x="49795" y="458199"/>
                </a:lnTo>
                <a:lnTo>
                  <a:pt x="56152" y="451993"/>
                </a:lnTo>
                <a:close/>
              </a:path>
            </a:pathLst>
          </a:custGeom>
          <a:solidFill>
            <a:srgbClr val="FF0000"/>
          </a:solidFill>
        </p:spPr>
        <p:txBody>
          <a:bodyPr wrap="square" lIns="0" tIns="0" rIns="0" bIns="0" rtlCol="0"/>
          <a:lstStyle/>
          <a:p>
            <a:endParaRPr/>
          </a:p>
        </p:txBody>
      </p:sp>
      <p:sp>
        <p:nvSpPr>
          <p:cNvPr id="28" name="object 28"/>
          <p:cNvSpPr/>
          <p:nvPr/>
        </p:nvSpPr>
        <p:spPr>
          <a:xfrm>
            <a:off x="2264664" y="5542788"/>
            <a:ext cx="2795016" cy="362712"/>
          </a:xfrm>
          <a:prstGeom prst="rect">
            <a:avLst/>
          </a:prstGeom>
          <a:blipFill>
            <a:blip r:embed="rId12" cstate="print"/>
            <a:stretch>
              <a:fillRect/>
            </a:stretch>
          </a:blipFill>
        </p:spPr>
        <p:txBody>
          <a:bodyPr wrap="square" lIns="0" tIns="0" rIns="0" bIns="0" rtlCol="0"/>
          <a:lstStyle/>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1204975" y="1518919"/>
            <a:ext cx="7207884" cy="4041140"/>
          </a:xfrm>
          <a:prstGeom prst="rect">
            <a:avLst/>
          </a:prstGeom>
        </p:spPr>
        <p:txBody>
          <a:bodyPr vert="horz" wrap="square" lIns="0" tIns="12065" rIns="0" bIns="0" rtlCol="0">
            <a:spAutoFit/>
          </a:bodyPr>
          <a:lstStyle/>
          <a:p>
            <a:pPr marL="355600" marR="5080" indent="-342900">
              <a:lnSpc>
                <a:spcPct val="100000"/>
              </a:lnSpc>
              <a:spcBef>
                <a:spcPts val="95"/>
              </a:spcBef>
              <a:buFont typeface="Wingdings"/>
              <a:buChar char=""/>
              <a:tabLst>
                <a:tab pos="354965" algn="l"/>
                <a:tab pos="355600" algn="l"/>
              </a:tabLst>
            </a:pPr>
            <a:r>
              <a:rPr sz="2800" b="1" spc="-5" dirty="0">
                <a:solidFill>
                  <a:srgbClr val="4F6128"/>
                </a:solidFill>
                <a:latin typeface="Times New Roman"/>
                <a:cs typeface="Times New Roman"/>
              </a:rPr>
              <a:t>A </a:t>
            </a:r>
            <a:r>
              <a:rPr sz="2800" b="1" dirty="0">
                <a:solidFill>
                  <a:srgbClr val="4F6128"/>
                </a:solidFill>
                <a:latin typeface="Times New Roman"/>
                <a:cs typeface="Times New Roman"/>
              </a:rPr>
              <a:t>Paragraph: </a:t>
            </a:r>
            <a:r>
              <a:rPr sz="2800" spc="-5" dirty="0">
                <a:solidFill>
                  <a:srgbClr val="4F6128"/>
                </a:solidFill>
                <a:latin typeface="Times New Roman"/>
                <a:cs typeface="Times New Roman"/>
              </a:rPr>
              <a:t>A </a:t>
            </a:r>
            <a:r>
              <a:rPr sz="2800" dirty="0">
                <a:solidFill>
                  <a:srgbClr val="4F6128"/>
                </a:solidFill>
                <a:latin typeface="Times New Roman"/>
                <a:cs typeface="Times New Roman"/>
              </a:rPr>
              <a:t>group </a:t>
            </a:r>
            <a:r>
              <a:rPr sz="2800" spc="-5" dirty="0">
                <a:solidFill>
                  <a:srgbClr val="4F6128"/>
                </a:solidFill>
                <a:latin typeface="Times New Roman"/>
                <a:cs typeface="Times New Roman"/>
              </a:rPr>
              <a:t>of related sentences</a:t>
            </a:r>
            <a:r>
              <a:rPr sz="2800" spc="-340" dirty="0">
                <a:solidFill>
                  <a:srgbClr val="4F6128"/>
                </a:solidFill>
                <a:latin typeface="Times New Roman"/>
                <a:cs typeface="Times New Roman"/>
              </a:rPr>
              <a:t> </a:t>
            </a:r>
            <a:r>
              <a:rPr sz="2800" spc="-5" dirty="0">
                <a:solidFill>
                  <a:srgbClr val="4F6128"/>
                </a:solidFill>
                <a:latin typeface="Times New Roman"/>
                <a:cs typeface="Times New Roman"/>
              </a:rPr>
              <a:t>that  </a:t>
            </a:r>
            <a:r>
              <a:rPr sz="2800" dirty="0">
                <a:solidFill>
                  <a:srgbClr val="4F6128"/>
                </a:solidFill>
                <a:latin typeface="Times New Roman"/>
                <a:cs typeface="Times New Roman"/>
              </a:rPr>
              <a:t>develops only one </a:t>
            </a:r>
            <a:r>
              <a:rPr sz="2800" spc="-10" dirty="0">
                <a:solidFill>
                  <a:srgbClr val="4F6128"/>
                </a:solidFill>
                <a:latin typeface="Times New Roman"/>
                <a:cs typeface="Times New Roman"/>
              </a:rPr>
              <a:t>main</a:t>
            </a:r>
            <a:r>
              <a:rPr sz="2800" spc="-25" dirty="0">
                <a:solidFill>
                  <a:srgbClr val="4F6128"/>
                </a:solidFill>
                <a:latin typeface="Times New Roman"/>
                <a:cs typeface="Times New Roman"/>
              </a:rPr>
              <a:t> </a:t>
            </a:r>
            <a:r>
              <a:rPr sz="2800" dirty="0">
                <a:solidFill>
                  <a:srgbClr val="4F6128"/>
                </a:solidFill>
                <a:latin typeface="Times New Roman"/>
                <a:cs typeface="Times New Roman"/>
              </a:rPr>
              <a:t>idea.</a:t>
            </a:r>
            <a:endParaRPr sz="2800">
              <a:latin typeface="Times New Roman"/>
              <a:cs typeface="Times New Roman"/>
            </a:endParaRPr>
          </a:p>
          <a:p>
            <a:pPr>
              <a:lnSpc>
                <a:spcPct val="100000"/>
              </a:lnSpc>
              <a:spcBef>
                <a:spcPts val="45"/>
              </a:spcBef>
              <a:buClr>
                <a:srgbClr val="4F6128"/>
              </a:buClr>
              <a:buFont typeface="Wingdings"/>
              <a:buChar char=""/>
            </a:pPr>
            <a:endParaRPr sz="4050">
              <a:latin typeface="Times New Roman"/>
              <a:cs typeface="Times New Roman"/>
            </a:endParaRPr>
          </a:p>
          <a:p>
            <a:pPr marL="355600" indent="-342900">
              <a:lnSpc>
                <a:spcPct val="100000"/>
              </a:lnSpc>
              <a:spcBef>
                <a:spcPts val="5"/>
              </a:spcBef>
              <a:buFont typeface="Wingdings"/>
              <a:buChar char=""/>
              <a:tabLst>
                <a:tab pos="354965" algn="l"/>
                <a:tab pos="355600" algn="l"/>
              </a:tabLst>
            </a:pPr>
            <a:r>
              <a:rPr sz="2800" b="1" spc="-5" dirty="0">
                <a:solidFill>
                  <a:srgbClr val="4F6128"/>
                </a:solidFill>
                <a:latin typeface="Times New Roman"/>
                <a:cs typeface="Times New Roman"/>
              </a:rPr>
              <a:t>Parts </a:t>
            </a:r>
            <a:r>
              <a:rPr sz="2800" b="1" dirty="0">
                <a:solidFill>
                  <a:srgbClr val="4F6128"/>
                </a:solidFill>
                <a:latin typeface="Times New Roman"/>
                <a:cs typeface="Times New Roman"/>
              </a:rPr>
              <a:t>of </a:t>
            </a:r>
            <a:r>
              <a:rPr sz="2800" b="1" spc="-5" dirty="0">
                <a:solidFill>
                  <a:srgbClr val="4F6128"/>
                </a:solidFill>
                <a:latin typeface="Times New Roman"/>
                <a:cs typeface="Times New Roman"/>
              </a:rPr>
              <a:t>a</a:t>
            </a:r>
            <a:r>
              <a:rPr sz="2800" b="1" spc="10" dirty="0">
                <a:solidFill>
                  <a:srgbClr val="4F6128"/>
                </a:solidFill>
                <a:latin typeface="Times New Roman"/>
                <a:cs typeface="Times New Roman"/>
              </a:rPr>
              <a:t> </a:t>
            </a:r>
            <a:r>
              <a:rPr sz="2800" b="1" dirty="0">
                <a:solidFill>
                  <a:srgbClr val="4F6128"/>
                </a:solidFill>
                <a:latin typeface="Times New Roman"/>
                <a:cs typeface="Times New Roman"/>
              </a:rPr>
              <a:t>Paragraph:</a:t>
            </a:r>
            <a:endParaRPr sz="2800">
              <a:latin typeface="Times New Roman"/>
              <a:cs typeface="Times New Roman"/>
            </a:endParaRPr>
          </a:p>
          <a:p>
            <a:pPr marL="469900" indent="-457834">
              <a:lnSpc>
                <a:spcPct val="100000"/>
              </a:lnSpc>
              <a:spcBef>
                <a:spcPts val="509"/>
              </a:spcBef>
              <a:buAutoNum type="alphaUcPeriod"/>
              <a:tabLst>
                <a:tab pos="469900" algn="l"/>
                <a:tab pos="470534" algn="l"/>
              </a:tabLst>
            </a:pPr>
            <a:r>
              <a:rPr sz="2000" b="1" spc="-35" dirty="0">
                <a:solidFill>
                  <a:srgbClr val="4F6128"/>
                </a:solidFill>
                <a:latin typeface="Times New Roman"/>
                <a:cs typeface="Times New Roman"/>
              </a:rPr>
              <a:t>Topic </a:t>
            </a:r>
            <a:r>
              <a:rPr sz="2000" b="1" dirty="0">
                <a:solidFill>
                  <a:srgbClr val="4F6128"/>
                </a:solidFill>
                <a:latin typeface="Times New Roman"/>
                <a:cs typeface="Times New Roman"/>
              </a:rPr>
              <a:t>Sentence: </a:t>
            </a:r>
            <a:r>
              <a:rPr sz="2000" dirty="0">
                <a:solidFill>
                  <a:srgbClr val="4F6128"/>
                </a:solidFill>
                <a:latin typeface="Times New Roman"/>
                <a:cs typeface="Times New Roman"/>
              </a:rPr>
              <a:t>The first sentence that </a:t>
            </a:r>
            <a:r>
              <a:rPr sz="2000" spc="-5" dirty="0">
                <a:solidFill>
                  <a:srgbClr val="4F6128"/>
                </a:solidFill>
                <a:latin typeface="Times New Roman"/>
                <a:cs typeface="Times New Roman"/>
              </a:rPr>
              <a:t>tells </a:t>
            </a:r>
            <a:r>
              <a:rPr sz="2000" dirty="0">
                <a:solidFill>
                  <a:srgbClr val="4F6128"/>
                </a:solidFill>
                <a:latin typeface="Times New Roman"/>
                <a:cs typeface="Times New Roman"/>
              </a:rPr>
              <a:t>the </a:t>
            </a:r>
            <a:r>
              <a:rPr sz="2000" spc="-10" dirty="0">
                <a:solidFill>
                  <a:srgbClr val="4F6128"/>
                </a:solidFill>
                <a:latin typeface="Times New Roman"/>
                <a:cs typeface="Times New Roman"/>
              </a:rPr>
              <a:t>main </a:t>
            </a:r>
            <a:r>
              <a:rPr sz="2000" dirty="0">
                <a:solidFill>
                  <a:srgbClr val="4F6128"/>
                </a:solidFill>
                <a:latin typeface="Times New Roman"/>
                <a:cs typeface="Times New Roman"/>
              </a:rPr>
              <a:t>idea of</a:t>
            </a:r>
            <a:r>
              <a:rPr sz="2000" spc="-150" dirty="0">
                <a:solidFill>
                  <a:srgbClr val="4F6128"/>
                </a:solidFill>
                <a:latin typeface="Times New Roman"/>
                <a:cs typeface="Times New Roman"/>
              </a:rPr>
              <a:t> </a:t>
            </a:r>
            <a:r>
              <a:rPr sz="2000" dirty="0">
                <a:solidFill>
                  <a:srgbClr val="4F6128"/>
                </a:solidFill>
                <a:latin typeface="Times New Roman"/>
                <a:cs typeface="Times New Roman"/>
              </a:rPr>
              <a:t>a</a:t>
            </a:r>
            <a:endParaRPr sz="2000">
              <a:latin typeface="Times New Roman"/>
              <a:cs typeface="Times New Roman"/>
            </a:endParaRPr>
          </a:p>
          <a:p>
            <a:pPr marL="469900">
              <a:lnSpc>
                <a:spcPct val="100000"/>
              </a:lnSpc>
              <a:spcBef>
                <a:spcPts val="770"/>
              </a:spcBef>
            </a:pPr>
            <a:r>
              <a:rPr sz="2000" dirty="0">
                <a:solidFill>
                  <a:srgbClr val="4F6128"/>
                </a:solidFill>
                <a:latin typeface="Times New Roman"/>
                <a:cs typeface="Times New Roman"/>
              </a:rPr>
              <a:t>paragraph.</a:t>
            </a:r>
            <a:endParaRPr sz="2000">
              <a:latin typeface="Times New Roman"/>
              <a:cs typeface="Times New Roman"/>
            </a:endParaRPr>
          </a:p>
          <a:p>
            <a:pPr marL="469900" marR="107950" indent="-457834">
              <a:lnSpc>
                <a:spcPct val="100000"/>
              </a:lnSpc>
              <a:spcBef>
                <a:spcPts val="675"/>
              </a:spcBef>
              <a:buAutoNum type="alphaUcPeriod" startAt="2"/>
              <a:tabLst>
                <a:tab pos="469900" algn="l"/>
                <a:tab pos="470534" algn="l"/>
              </a:tabLst>
            </a:pPr>
            <a:r>
              <a:rPr sz="2000" b="1" dirty="0">
                <a:solidFill>
                  <a:srgbClr val="4F6128"/>
                </a:solidFill>
                <a:latin typeface="Times New Roman"/>
                <a:cs typeface="Times New Roman"/>
              </a:rPr>
              <a:t>Supporting Sentences: </a:t>
            </a:r>
            <a:r>
              <a:rPr sz="2000" dirty="0">
                <a:solidFill>
                  <a:srgbClr val="4F6128"/>
                </a:solidFill>
                <a:latin typeface="Times New Roman"/>
                <a:cs typeface="Times New Roman"/>
              </a:rPr>
              <a:t>The </a:t>
            </a:r>
            <a:r>
              <a:rPr sz="2000" spc="-5" dirty="0">
                <a:solidFill>
                  <a:srgbClr val="4F6128"/>
                </a:solidFill>
                <a:latin typeface="Times New Roman"/>
                <a:cs typeface="Times New Roman"/>
              </a:rPr>
              <a:t>middle </a:t>
            </a:r>
            <a:r>
              <a:rPr sz="2000" dirty="0">
                <a:solidFill>
                  <a:srgbClr val="4F6128"/>
                </a:solidFill>
                <a:latin typeface="Times New Roman"/>
                <a:cs typeface="Times New Roman"/>
              </a:rPr>
              <a:t>sentences that give details</a:t>
            </a:r>
            <a:r>
              <a:rPr sz="2000" spc="-185" dirty="0">
                <a:solidFill>
                  <a:srgbClr val="4F6128"/>
                </a:solidFill>
                <a:latin typeface="Times New Roman"/>
                <a:cs typeface="Times New Roman"/>
              </a:rPr>
              <a:t> </a:t>
            </a:r>
            <a:r>
              <a:rPr sz="2000" dirty="0">
                <a:solidFill>
                  <a:srgbClr val="4F6128"/>
                </a:solidFill>
                <a:latin typeface="Times New Roman"/>
                <a:cs typeface="Times New Roman"/>
              </a:rPr>
              <a:t>to  about topic</a:t>
            </a:r>
            <a:r>
              <a:rPr sz="2000" spc="-65" dirty="0">
                <a:solidFill>
                  <a:srgbClr val="4F6128"/>
                </a:solidFill>
                <a:latin typeface="Times New Roman"/>
                <a:cs typeface="Times New Roman"/>
              </a:rPr>
              <a:t> </a:t>
            </a:r>
            <a:r>
              <a:rPr sz="2000" dirty="0">
                <a:solidFill>
                  <a:srgbClr val="4F6128"/>
                </a:solidFill>
                <a:latin typeface="Times New Roman"/>
                <a:cs typeface="Times New Roman"/>
              </a:rPr>
              <a:t>sentence.</a:t>
            </a:r>
            <a:endParaRPr sz="2000">
              <a:latin typeface="Times New Roman"/>
              <a:cs typeface="Times New Roman"/>
            </a:endParaRPr>
          </a:p>
          <a:p>
            <a:pPr marL="527685" indent="-515620">
              <a:lnSpc>
                <a:spcPct val="100000"/>
              </a:lnSpc>
              <a:spcBef>
                <a:spcPts val="480"/>
              </a:spcBef>
              <a:buAutoNum type="alphaUcPeriod" startAt="2"/>
              <a:tabLst>
                <a:tab pos="527685" algn="l"/>
                <a:tab pos="528320" algn="l"/>
              </a:tabLst>
            </a:pPr>
            <a:r>
              <a:rPr sz="2000" b="1" dirty="0">
                <a:solidFill>
                  <a:srgbClr val="4F6128"/>
                </a:solidFill>
                <a:latin typeface="Times New Roman"/>
                <a:cs typeface="Times New Roman"/>
              </a:rPr>
              <a:t>Concluding Sentence: </a:t>
            </a:r>
            <a:r>
              <a:rPr sz="2000" dirty="0">
                <a:solidFill>
                  <a:srgbClr val="4F6128"/>
                </a:solidFill>
                <a:latin typeface="Times New Roman"/>
                <a:cs typeface="Times New Roman"/>
              </a:rPr>
              <a:t>The </a:t>
            </a:r>
            <a:r>
              <a:rPr sz="2000" spc="-5" dirty="0">
                <a:solidFill>
                  <a:srgbClr val="4F6128"/>
                </a:solidFill>
                <a:latin typeface="Times New Roman"/>
                <a:cs typeface="Times New Roman"/>
              </a:rPr>
              <a:t>last </a:t>
            </a:r>
            <a:r>
              <a:rPr sz="2000" dirty="0">
                <a:solidFill>
                  <a:srgbClr val="4F6128"/>
                </a:solidFill>
                <a:latin typeface="Times New Roman"/>
                <a:cs typeface="Times New Roman"/>
              </a:rPr>
              <a:t>sentence in a paragraph</a:t>
            </a:r>
            <a:r>
              <a:rPr sz="2000" spc="-165" dirty="0">
                <a:solidFill>
                  <a:srgbClr val="4F6128"/>
                </a:solidFill>
                <a:latin typeface="Times New Roman"/>
                <a:cs typeface="Times New Roman"/>
              </a:rPr>
              <a:t> </a:t>
            </a:r>
            <a:r>
              <a:rPr sz="2000" dirty="0">
                <a:solidFill>
                  <a:srgbClr val="4F6128"/>
                </a:solidFill>
                <a:latin typeface="Times New Roman"/>
                <a:cs typeface="Times New Roman"/>
              </a:rPr>
              <a:t>by</a:t>
            </a:r>
            <a:endParaRPr sz="2000">
              <a:latin typeface="Times New Roman"/>
              <a:cs typeface="Times New Roman"/>
            </a:endParaRPr>
          </a:p>
          <a:p>
            <a:pPr marL="527685">
              <a:lnSpc>
                <a:spcPct val="100000"/>
              </a:lnSpc>
            </a:pPr>
            <a:r>
              <a:rPr sz="2000" dirty="0">
                <a:solidFill>
                  <a:srgbClr val="4F6128"/>
                </a:solidFill>
                <a:latin typeface="Times New Roman"/>
                <a:cs typeface="Times New Roman"/>
              </a:rPr>
              <a:t>repeating the topic sentences in </a:t>
            </a:r>
            <a:r>
              <a:rPr sz="2000" spc="-5" dirty="0">
                <a:solidFill>
                  <a:srgbClr val="4F6128"/>
                </a:solidFill>
                <a:latin typeface="Times New Roman"/>
                <a:cs typeface="Times New Roman"/>
              </a:rPr>
              <a:t>different</a:t>
            </a:r>
            <a:r>
              <a:rPr sz="2000" spc="-165" dirty="0">
                <a:solidFill>
                  <a:srgbClr val="4F6128"/>
                </a:solidFill>
                <a:latin typeface="Times New Roman"/>
                <a:cs typeface="Times New Roman"/>
              </a:rPr>
              <a:t> </a:t>
            </a:r>
            <a:r>
              <a:rPr sz="2000" dirty="0">
                <a:solidFill>
                  <a:srgbClr val="4F6128"/>
                </a:solidFill>
                <a:latin typeface="Times New Roman"/>
                <a:cs typeface="Times New Roman"/>
              </a:rPr>
              <a:t>words.</a:t>
            </a:r>
            <a:endParaRPr sz="2000">
              <a:latin typeface="Times New Roman"/>
              <a:cs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2600" y="457200"/>
            <a:ext cx="5955030" cy="425116"/>
          </a:xfrm>
          <a:prstGeom prst="rect">
            <a:avLst/>
          </a:prstGeom>
        </p:spPr>
        <p:txBody>
          <a:bodyPr vert="horz" wrap="square" lIns="0" tIns="9525" rIns="0" bIns="0" rtlCol="0" anchor="b">
            <a:spAutoFit/>
          </a:bodyPr>
          <a:lstStyle/>
          <a:p>
            <a:pPr marL="9525">
              <a:lnSpc>
                <a:spcPct val="100000"/>
              </a:lnSpc>
              <a:spcBef>
                <a:spcPts val="75"/>
              </a:spcBef>
            </a:pPr>
            <a:r>
              <a:rPr sz="2700" dirty="0">
                <a:latin typeface="Times New Roman"/>
                <a:cs typeface="Times New Roman"/>
              </a:rPr>
              <a:t>What are the </a:t>
            </a:r>
            <a:r>
              <a:rPr sz="2700" spc="-8" dirty="0">
                <a:latin typeface="Times New Roman"/>
                <a:cs typeface="Times New Roman"/>
              </a:rPr>
              <a:t>different </a:t>
            </a:r>
            <a:r>
              <a:rPr sz="2700" spc="-4" dirty="0">
                <a:latin typeface="Times New Roman"/>
                <a:cs typeface="Times New Roman"/>
              </a:rPr>
              <a:t>types </a:t>
            </a:r>
            <a:r>
              <a:rPr sz="2700" dirty="0">
                <a:latin typeface="Times New Roman"/>
                <a:cs typeface="Times New Roman"/>
              </a:rPr>
              <a:t>of </a:t>
            </a:r>
            <a:r>
              <a:rPr sz="2700" spc="-4" dirty="0">
                <a:latin typeface="Times New Roman"/>
                <a:cs typeface="Times New Roman"/>
              </a:rPr>
              <a:t>paragraphs?</a:t>
            </a:r>
            <a:endParaRPr sz="2700" dirty="0">
              <a:latin typeface="Times New Roman"/>
              <a:cs typeface="Times New Roman"/>
            </a:endParaRPr>
          </a:p>
        </p:txBody>
      </p:sp>
      <p:graphicFrame>
        <p:nvGraphicFramePr>
          <p:cNvPr id="3" name="object 3"/>
          <p:cNvGraphicFramePr>
            <a:graphicFrameLocks noGrp="1"/>
          </p:cNvGraphicFramePr>
          <p:nvPr>
            <p:extLst>
              <p:ext uri="{D42A27DB-BD31-4B8C-83A1-F6EECF244321}">
                <p14:modId xmlns:p14="http://schemas.microsoft.com/office/powerpoint/2010/main" val="4105891542"/>
              </p:ext>
            </p:extLst>
          </p:nvPr>
        </p:nvGraphicFramePr>
        <p:xfrm>
          <a:off x="457200" y="1219201"/>
          <a:ext cx="8458200" cy="4643436"/>
        </p:xfrm>
        <a:graphic>
          <a:graphicData uri="http://schemas.openxmlformats.org/drawingml/2006/table">
            <a:tbl>
              <a:tblPr firstRow="1" bandRow="1">
                <a:tableStyleId>{2D5ABB26-0587-4C30-8999-92F81FD0307C}</a:tableStyleId>
              </a:tblPr>
              <a:tblGrid>
                <a:gridCol w="4229100"/>
                <a:gridCol w="4229100"/>
              </a:tblGrid>
              <a:tr h="1142944">
                <a:tc>
                  <a:txBody>
                    <a:bodyPr/>
                    <a:lstStyle/>
                    <a:p>
                      <a:pPr marL="92710">
                        <a:lnSpc>
                          <a:spcPct val="100000"/>
                        </a:lnSpc>
                        <a:spcBef>
                          <a:spcPts val="275"/>
                        </a:spcBef>
                      </a:pPr>
                      <a:r>
                        <a:rPr sz="1900" b="1" spc="-5" dirty="0">
                          <a:solidFill>
                            <a:srgbClr val="FFFFFF"/>
                          </a:solidFill>
                          <a:latin typeface="Times New Roman"/>
                          <a:cs typeface="Times New Roman"/>
                        </a:rPr>
                        <a:t>Descriptive</a:t>
                      </a:r>
                      <a:r>
                        <a:rPr sz="1900" b="1" spc="35" dirty="0">
                          <a:solidFill>
                            <a:srgbClr val="FFFFFF"/>
                          </a:solidFill>
                          <a:latin typeface="Times New Roman"/>
                          <a:cs typeface="Times New Roman"/>
                        </a:rPr>
                        <a:t> </a:t>
                      </a:r>
                      <a:r>
                        <a:rPr sz="1900" b="1" spc="-5" dirty="0">
                          <a:solidFill>
                            <a:srgbClr val="FFFFFF"/>
                          </a:solidFill>
                          <a:latin typeface="Times New Roman"/>
                          <a:cs typeface="Times New Roman"/>
                        </a:rPr>
                        <a:t>Paragraph</a:t>
                      </a:r>
                      <a:endParaRPr sz="1900" dirty="0">
                        <a:latin typeface="Times New Roman"/>
                        <a:cs typeface="Times New Roman"/>
                      </a:endParaRPr>
                    </a:p>
                  </a:txBody>
                  <a:tcPr marL="0" marR="0" marT="26194"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65461"/>
                    </a:solidFill>
                  </a:tcPr>
                </a:tc>
                <a:tc>
                  <a:txBody>
                    <a:bodyPr/>
                    <a:lstStyle/>
                    <a:p>
                      <a:pPr marL="93345" marR="603885">
                        <a:lnSpc>
                          <a:spcPct val="100000"/>
                        </a:lnSpc>
                        <a:spcBef>
                          <a:spcPts val="275"/>
                        </a:spcBef>
                      </a:pPr>
                      <a:r>
                        <a:rPr sz="1900" b="1" spc="-5" dirty="0">
                          <a:solidFill>
                            <a:srgbClr val="FFFFFF"/>
                          </a:solidFill>
                          <a:latin typeface="Times New Roman"/>
                          <a:cs typeface="Times New Roman"/>
                        </a:rPr>
                        <a:t>The </a:t>
                      </a:r>
                      <a:r>
                        <a:rPr sz="1900" b="1" spc="-10" dirty="0">
                          <a:solidFill>
                            <a:srgbClr val="FFFFFF"/>
                          </a:solidFill>
                          <a:latin typeface="Times New Roman"/>
                          <a:cs typeface="Times New Roman"/>
                        </a:rPr>
                        <a:t>writer </a:t>
                      </a:r>
                      <a:r>
                        <a:rPr sz="1900" b="1" spc="-10" dirty="0">
                          <a:solidFill>
                            <a:srgbClr val="FFFF00"/>
                          </a:solidFill>
                          <a:latin typeface="Times New Roman"/>
                          <a:cs typeface="Times New Roman"/>
                        </a:rPr>
                        <a:t>describes </a:t>
                      </a:r>
                      <a:r>
                        <a:rPr sz="1900" b="1" spc="-5" dirty="0">
                          <a:solidFill>
                            <a:srgbClr val="FFFFFF"/>
                          </a:solidFill>
                          <a:latin typeface="Times New Roman"/>
                          <a:cs typeface="Times New Roman"/>
                        </a:rPr>
                        <a:t>a </a:t>
                      </a:r>
                      <a:r>
                        <a:rPr sz="1900" b="1" spc="-10" dirty="0">
                          <a:solidFill>
                            <a:srgbClr val="FFFFFF"/>
                          </a:solidFill>
                          <a:latin typeface="Times New Roman"/>
                          <a:cs typeface="Times New Roman"/>
                        </a:rPr>
                        <a:t>person, </a:t>
                      </a:r>
                      <a:r>
                        <a:rPr sz="1900" b="1" spc="-5" dirty="0">
                          <a:solidFill>
                            <a:srgbClr val="FFFFFF"/>
                          </a:solidFill>
                          <a:latin typeface="Times New Roman"/>
                          <a:cs typeface="Times New Roman"/>
                        </a:rPr>
                        <a:t>a  </a:t>
                      </a:r>
                      <a:r>
                        <a:rPr sz="1900" b="1" spc="-10" dirty="0">
                          <a:solidFill>
                            <a:srgbClr val="FFFFFF"/>
                          </a:solidFill>
                          <a:latin typeface="Times New Roman"/>
                          <a:cs typeface="Times New Roman"/>
                        </a:rPr>
                        <a:t>place, </a:t>
                      </a:r>
                      <a:r>
                        <a:rPr sz="1900" b="1" spc="-5" dirty="0">
                          <a:solidFill>
                            <a:srgbClr val="FFFFFF"/>
                          </a:solidFill>
                          <a:latin typeface="Times New Roman"/>
                          <a:cs typeface="Times New Roman"/>
                        </a:rPr>
                        <a:t>or a</a:t>
                      </a:r>
                      <a:r>
                        <a:rPr sz="1900" b="1" spc="-25" dirty="0">
                          <a:solidFill>
                            <a:srgbClr val="FFFFFF"/>
                          </a:solidFill>
                          <a:latin typeface="Times New Roman"/>
                          <a:cs typeface="Times New Roman"/>
                        </a:rPr>
                        <a:t> </a:t>
                      </a:r>
                      <a:r>
                        <a:rPr sz="1900" b="1" spc="-5" dirty="0">
                          <a:solidFill>
                            <a:srgbClr val="FFFFFF"/>
                          </a:solidFill>
                          <a:latin typeface="Times New Roman"/>
                          <a:cs typeface="Times New Roman"/>
                        </a:rPr>
                        <a:t>thing.</a:t>
                      </a:r>
                      <a:endParaRPr sz="1900">
                        <a:latin typeface="Times New Roman"/>
                        <a:cs typeface="Times New Roman"/>
                      </a:endParaRPr>
                    </a:p>
                  </a:txBody>
                  <a:tcPr marL="0" marR="0" marT="26194"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65461"/>
                    </a:solidFill>
                  </a:tcPr>
                </a:tc>
              </a:tr>
              <a:tr h="1143048">
                <a:tc>
                  <a:txBody>
                    <a:bodyPr/>
                    <a:lstStyle/>
                    <a:p>
                      <a:pPr marL="92710">
                        <a:lnSpc>
                          <a:spcPct val="100000"/>
                        </a:lnSpc>
                        <a:spcBef>
                          <a:spcPts val="275"/>
                        </a:spcBef>
                      </a:pPr>
                      <a:r>
                        <a:rPr sz="1900" b="1" spc="-5" dirty="0">
                          <a:solidFill>
                            <a:srgbClr val="465461"/>
                          </a:solidFill>
                          <a:latin typeface="Times New Roman"/>
                          <a:cs typeface="Times New Roman"/>
                        </a:rPr>
                        <a:t>Example</a:t>
                      </a:r>
                      <a:r>
                        <a:rPr sz="1900" b="1" spc="15" dirty="0">
                          <a:solidFill>
                            <a:srgbClr val="465461"/>
                          </a:solidFill>
                          <a:latin typeface="Times New Roman"/>
                          <a:cs typeface="Times New Roman"/>
                        </a:rPr>
                        <a:t> </a:t>
                      </a:r>
                      <a:r>
                        <a:rPr sz="1900" b="1" spc="-5" dirty="0">
                          <a:solidFill>
                            <a:srgbClr val="465461"/>
                          </a:solidFill>
                          <a:latin typeface="Times New Roman"/>
                          <a:cs typeface="Times New Roman"/>
                        </a:rPr>
                        <a:t>Paragraph</a:t>
                      </a:r>
                      <a:endParaRPr sz="1900">
                        <a:latin typeface="Times New Roman"/>
                        <a:cs typeface="Times New Roman"/>
                      </a:endParaRPr>
                    </a:p>
                  </a:txBody>
                  <a:tcPr marL="0" marR="0" marT="2619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FD1D2"/>
                    </a:solidFill>
                  </a:tcPr>
                </a:tc>
                <a:tc>
                  <a:txBody>
                    <a:bodyPr/>
                    <a:lstStyle/>
                    <a:p>
                      <a:pPr marL="93345" marR="894715">
                        <a:lnSpc>
                          <a:spcPct val="100000"/>
                        </a:lnSpc>
                        <a:spcBef>
                          <a:spcPts val="275"/>
                        </a:spcBef>
                      </a:pPr>
                      <a:r>
                        <a:rPr sz="1900" b="1" spc="-5" dirty="0">
                          <a:solidFill>
                            <a:srgbClr val="465461"/>
                          </a:solidFill>
                          <a:latin typeface="Times New Roman"/>
                          <a:cs typeface="Times New Roman"/>
                        </a:rPr>
                        <a:t>The </a:t>
                      </a:r>
                      <a:r>
                        <a:rPr sz="1900" b="1" spc="-10" dirty="0">
                          <a:solidFill>
                            <a:srgbClr val="465461"/>
                          </a:solidFill>
                          <a:latin typeface="Times New Roman"/>
                          <a:cs typeface="Times New Roman"/>
                        </a:rPr>
                        <a:t>writer </a:t>
                      </a:r>
                      <a:r>
                        <a:rPr sz="1900" b="1" spc="-5" dirty="0">
                          <a:solidFill>
                            <a:srgbClr val="465461"/>
                          </a:solidFill>
                          <a:latin typeface="Times New Roman"/>
                          <a:cs typeface="Times New Roman"/>
                        </a:rPr>
                        <a:t>explains a topic </a:t>
                      </a:r>
                      <a:r>
                        <a:rPr sz="1900" b="1" spc="-10" dirty="0">
                          <a:solidFill>
                            <a:srgbClr val="465461"/>
                          </a:solidFill>
                          <a:latin typeface="Times New Roman"/>
                          <a:cs typeface="Times New Roman"/>
                        </a:rPr>
                        <a:t>by  </a:t>
                      </a:r>
                      <a:r>
                        <a:rPr sz="1900" b="1" spc="-5" dirty="0">
                          <a:solidFill>
                            <a:srgbClr val="465461"/>
                          </a:solidFill>
                          <a:latin typeface="Times New Roman"/>
                          <a:cs typeface="Times New Roman"/>
                        </a:rPr>
                        <a:t>giving</a:t>
                      </a:r>
                      <a:r>
                        <a:rPr sz="1900" b="1" spc="5" dirty="0">
                          <a:solidFill>
                            <a:srgbClr val="465461"/>
                          </a:solidFill>
                          <a:latin typeface="Times New Roman"/>
                          <a:cs typeface="Times New Roman"/>
                        </a:rPr>
                        <a:t> </a:t>
                      </a:r>
                      <a:r>
                        <a:rPr sz="1900" b="1" spc="-5" dirty="0">
                          <a:solidFill>
                            <a:srgbClr val="FF0000"/>
                          </a:solidFill>
                          <a:latin typeface="Times New Roman"/>
                          <a:cs typeface="Times New Roman"/>
                        </a:rPr>
                        <a:t>examples</a:t>
                      </a:r>
                      <a:endParaRPr sz="1900">
                        <a:latin typeface="Times New Roman"/>
                        <a:cs typeface="Times New Roman"/>
                      </a:endParaRPr>
                    </a:p>
                  </a:txBody>
                  <a:tcPr marL="0" marR="0" marT="2619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FD1D2"/>
                    </a:solidFill>
                  </a:tcPr>
                </a:tc>
              </a:tr>
              <a:tr h="785780">
                <a:tc>
                  <a:txBody>
                    <a:bodyPr/>
                    <a:lstStyle/>
                    <a:p>
                      <a:pPr marL="92710">
                        <a:lnSpc>
                          <a:spcPct val="100000"/>
                        </a:lnSpc>
                        <a:spcBef>
                          <a:spcPts val="275"/>
                        </a:spcBef>
                      </a:pPr>
                      <a:r>
                        <a:rPr sz="1900" b="1" spc="-15" dirty="0">
                          <a:solidFill>
                            <a:srgbClr val="465461"/>
                          </a:solidFill>
                          <a:latin typeface="Times New Roman"/>
                          <a:cs typeface="Times New Roman"/>
                        </a:rPr>
                        <a:t>Process</a:t>
                      </a:r>
                      <a:r>
                        <a:rPr sz="1900" b="1" spc="25" dirty="0">
                          <a:solidFill>
                            <a:srgbClr val="465461"/>
                          </a:solidFill>
                          <a:latin typeface="Times New Roman"/>
                          <a:cs typeface="Times New Roman"/>
                        </a:rPr>
                        <a:t> </a:t>
                      </a:r>
                      <a:r>
                        <a:rPr sz="1900" b="1" spc="-5" dirty="0">
                          <a:solidFill>
                            <a:srgbClr val="465461"/>
                          </a:solidFill>
                          <a:latin typeface="Times New Roman"/>
                          <a:cs typeface="Times New Roman"/>
                        </a:rPr>
                        <a:t>Paragraph</a:t>
                      </a:r>
                      <a:endParaRPr sz="1900">
                        <a:latin typeface="Times New Roman"/>
                        <a:cs typeface="Times New Roman"/>
                      </a:endParaRPr>
                    </a:p>
                  </a:txBody>
                  <a:tcPr marL="0" marR="0" marT="2619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9EA"/>
                    </a:solidFill>
                  </a:tcPr>
                </a:tc>
                <a:tc>
                  <a:txBody>
                    <a:bodyPr/>
                    <a:lstStyle/>
                    <a:p>
                      <a:pPr marL="93345" marR="896619">
                        <a:lnSpc>
                          <a:spcPct val="100000"/>
                        </a:lnSpc>
                        <a:spcBef>
                          <a:spcPts val="275"/>
                        </a:spcBef>
                      </a:pPr>
                      <a:r>
                        <a:rPr sz="1900" b="1" spc="-5" dirty="0">
                          <a:solidFill>
                            <a:srgbClr val="465461"/>
                          </a:solidFill>
                          <a:latin typeface="Times New Roman"/>
                          <a:cs typeface="Times New Roman"/>
                        </a:rPr>
                        <a:t>The </a:t>
                      </a:r>
                      <a:r>
                        <a:rPr sz="1900" b="1" spc="-10" dirty="0">
                          <a:solidFill>
                            <a:srgbClr val="465461"/>
                          </a:solidFill>
                          <a:latin typeface="Times New Roman"/>
                          <a:cs typeface="Times New Roman"/>
                        </a:rPr>
                        <a:t>writer </a:t>
                      </a:r>
                      <a:r>
                        <a:rPr sz="1900" b="1" spc="-5" dirty="0">
                          <a:solidFill>
                            <a:srgbClr val="465461"/>
                          </a:solidFill>
                          <a:latin typeface="Times New Roman"/>
                          <a:cs typeface="Times New Roman"/>
                        </a:rPr>
                        <a:t>explains </a:t>
                      </a:r>
                      <a:r>
                        <a:rPr sz="1900" b="1" spc="-10" dirty="0">
                          <a:solidFill>
                            <a:srgbClr val="465461"/>
                          </a:solidFill>
                          <a:latin typeface="Times New Roman"/>
                          <a:cs typeface="Times New Roman"/>
                        </a:rPr>
                        <a:t>how </a:t>
                      </a:r>
                      <a:r>
                        <a:rPr sz="1900" b="1" spc="-5" dirty="0">
                          <a:solidFill>
                            <a:srgbClr val="465461"/>
                          </a:solidFill>
                          <a:latin typeface="Times New Roman"/>
                          <a:cs typeface="Times New Roman"/>
                        </a:rPr>
                        <a:t>to </a:t>
                      </a:r>
                      <a:r>
                        <a:rPr sz="1900" b="1" spc="-10" dirty="0">
                          <a:solidFill>
                            <a:srgbClr val="465461"/>
                          </a:solidFill>
                          <a:latin typeface="Times New Roman"/>
                          <a:cs typeface="Times New Roman"/>
                        </a:rPr>
                        <a:t>do  something </a:t>
                      </a:r>
                      <a:r>
                        <a:rPr sz="1900" b="1" spc="-10" dirty="0">
                          <a:solidFill>
                            <a:srgbClr val="FF0000"/>
                          </a:solidFill>
                          <a:latin typeface="Times New Roman"/>
                          <a:cs typeface="Times New Roman"/>
                        </a:rPr>
                        <a:t>step </a:t>
                      </a:r>
                      <a:r>
                        <a:rPr sz="1900" b="1" spc="-5" dirty="0">
                          <a:solidFill>
                            <a:srgbClr val="FF0000"/>
                          </a:solidFill>
                          <a:latin typeface="Times New Roman"/>
                          <a:cs typeface="Times New Roman"/>
                        </a:rPr>
                        <a:t>by</a:t>
                      </a:r>
                      <a:r>
                        <a:rPr sz="1900" b="1" spc="50" dirty="0">
                          <a:solidFill>
                            <a:srgbClr val="FF0000"/>
                          </a:solidFill>
                          <a:latin typeface="Times New Roman"/>
                          <a:cs typeface="Times New Roman"/>
                        </a:rPr>
                        <a:t> </a:t>
                      </a:r>
                      <a:r>
                        <a:rPr sz="1900" b="1" spc="-10" dirty="0">
                          <a:solidFill>
                            <a:srgbClr val="FF0000"/>
                          </a:solidFill>
                          <a:latin typeface="Times New Roman"/>
                          <a:cs typeface="Times New Roman"/>
                        </a:rPr>
                        <a:t>step</a:t>
                      </a:r>
                      <a:endParaRPr sz="1900" dirty="0">
                        <a:latin typeface="Times New Roman"/>
                        <a:cs typeface="Times New Roman"/>
                      </a:endParaRPr>
                    </a:p>
                  </a:txBody>
                  <a:tcPr marL="0" marR="0" marT="2619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9EA"/>
                    </a:solidFill>
                  </a:tcPr>
                </a:tc>
              </a:tr>
              <a:tr h="1143038">
                <a:tc>
                  <a:txBody>
                    <a:bodyPr/>
                    <a:lstStyle/>
                    <a:p>
                      <a:pPr marL="92710">
                        <a:lnSpc>
                          <a:spcPct val="100000"/>
                        </a:lnSpc>
                        <a:spcBef>
                          <a:spcPts val="280"/>
                        </a:spcBef>
                      </a:pPr>
                      <a:r>
                        <a:rPr sz="1900" b="1" spc="-5" dirty="0">
                          <a:solidFill>
                            <a:srgbClr val="465461"/>
                          </a:solidFill>
                          <a:latin typeface="Times New Roman"/>
                          <a:cs typeface="Times New Roman"/>
                        </a:rPr>
                        <a:t>Opinion</a:t>
                      </a:r>
                      <a:r>
                        <a:rPr sz="1900" b="1" dirty="0">
                          <a:solidFill>
                            <a:srgbClr val="465461"/>
                          </a:solidFill>
                          <a:latin typeface="Times New Roman"/>
                          <a:cs typeface="Times New Roman"/>
                        </a:rPr>
                        <a:t> </a:t>
                      </a:r>
                      <a:r>
                        <a:rPr sz="1900" b="1" spc="-5" dirty="0">
                          <a:solidFill>
                            <a:srgbClr val="465461"/>
                          </a:solidFill>
                          <a:latin typeface="Times New Roman"/>
                          <a:cs typeface="Times New Roman"/>
                        </a:rPr>
                        <a:t>Paragraph</a:t>
                      </a:r>
                      <a:endParaRPr sz="1900">
                        <a:latin typeface="Times New Roman"/>
                        <a:cs typeface="Times New Roman"/>
                      </a:endParaRPr>
                    </a:p>
                  </a:txBody>
                  <a:tcPr marL="0" marR="0" marT="266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FD1D2"/>
                    </a:solidFill>
                  </a:tcPr>
                </a:tc>
                <a:tc>
                  <a:txBody>
                    <a:bodyPr/>
                    <a:lstStyle/>
                    <a:p>
                      <a:pPr marL="93345" marR="313055">
                        <a:lnSpc>
                          <a:spcPct val="100000"/>
                        </a:lnSpc>
                        <a:spcBef>
                          <a:spcPts val="280"/>
                        </a:spcBef>
                      </a:pPr>
                      <a:r>
                        <a:rPr sz="1900" b="1" spc="-5" dirty="0">
                          <a:solidFill>
                            <a:srgbClr val="465461"/>
                          </a:solidFill>
                          <a:latin typeface="Times New Roman"/>
                          <a:cs typeface="Times New Roman"/>
                        </a:rPr>
                        <a:t>The </a:t>
                      </a:r>
                      <a:r>
                        <a:rPr sz="1900" b="1" spc="-10" dirty="0">
                          <a:solidFill>
                            <a:srgbClr val="465461"/>
                          </a:solidFill>
                          <a:latin typeface="Times New Roman"/>
                          <a:cs typeface="Times New Roman"/>
                        </a:rPr>
                        <a:t>writer expresses </a:t>
                      </a:r>
                      <a:r>
                        <a:rPr sz="1900" b="1" spc="-5" dirty="0">
                          <a:solidFill>
                            <a:srgbClr val="465461"/>
                          </a:solidFill>
                          <a:latin typeface="Times New Roman"/>
                          <a:cs typeface="Times New Roman"/>
                        </a:rPr>
                        <a:t>his or </a:t>
                      </a:r>
                      <a:r>
                        <a:rPr sz="1900" b="1" spc="-10" dirty="0">
                          <a:solidFill>
                            <a:srgbClr val="465461"/>
                          </a:solidFill>
                          <a:latin typeface="Times New Roman"/>
                          <a:cs typeface="Times New Roman"/>
                        </a:rPr>
                        <a:t>her  </a:t>
                      </a:r>
                      <a:r>
                        <a:rPr sz="1900" b="1" spc="-5" dirty="0">
                          <a:solidFill>
                            <a:srgbClr val="FF0000"/>
                          </a:solidFill>
                          <a:latin typeface="Times New Roman"/>
                          <a:cs typeface="Times New Roman"/>
                        </a:rPr>
                        <a:t>feelings, ideas, and opinions </a:t>
                      </a:r>
                      <a:r>
                        <a:rPr sz="1900" b="1" spc="-5" dirty="0">
                          <a:solidFill>
                            <a:srgbClr val="465461"/>
                          </a:solidFill>
                          <a:latin typeface="Times New Roman"/>
                          <a:cs typeface="Times New Roman"/>
                        </a:rPr>
                        <a:t>about  a</a:t>
                      </a:r>
                      <a:r>
                        <a:rPr sz="1900" b="1" spc="-10" dirty="0">
                          <a:solidFill>
                            <a:srgbClr val="465461"/>
                          </a:solidFill>
                          <a:latin typeface="Times New Roman"/>
                          <a:cs typeface="Times New Roman"/>
                        </a:rPr>
                        <a:t> </a:t>
                      </a:r>
                      <a:r>
                        <a:rPr sz="1900" b="1" spc="-5" dirty="0">
                          <a:solidFill>
                            <a:srgbClr val="465461"/>
                          </a:solidFill>
                          <a:latin typeface="Times New Roman"/>
                          <a:cs typeface="Times New Roman"/>
                        </a:rPr>
                        <a:t>topic</a:t>
                      </a:r>
                      <a:endParaRPr sz="1900">
                        <a:latin typeface="Times New Roman"/>
                        <a:cs typeface="Times New Roman"/>
                      </a:endParaRPr>
                    </a:p>
                  </a:txBody>
                  <a:tcPr marL="0" marR="0" marT="266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FD1D2"/>
                    </a:solidFill>
                  </a:tcPr>
                </a:tc>
              </a:tr>
              <a:tr h="428626">
                <a:tc>
                  <a:txBody>
                    <a:bodyPr/>
                    <a:lstStyle/>
                    <a:p>
                      <a:pPr marL="92710">
                        <a:lnSpc>
                          <a:spcPct val="100000"/>
                        </a:lnSpc>
                        <a:spcBef>
                          <a:spcPts val="280"/>
                        </a:spcBef>
                      </a:pPr>
                      <a:r>
                        <a:rPr sz="1900" b="1" spc="-10" dirty="0">
                          <a:solidFill>
                            <a:srgbClr val="465461"/>
                          </a:solidFill>
                          <a:latin typeface="Times New Roman"/>
                          <a:cs typeface="Times New Roman"/>
                        </a:rPr>
                        <a:t>Narrative</a:t>
                      </a:r>
                      <a:r>
                        <a:rPr sz="1900" b="1" spc="30" dirty="0">
                          <a:solidFill>
                            <a:srgbClr val="465461"/>
                          </a:solidFill>
                          <a:latin typeface="Times New Roman"/>
                          <a:cs typeface="Times New Roman"/>
                        </a:rPr>
                        <a:t> </a:t>
                      </a:r>
                      <a:r>
                        <a:rPr sz="1900" b="1" spc="-5" dirty="0">
                          <a:solidFill>
                            <a:srgbClr val="465461"/>
                          </a:solidFill>
                          <a:latin typeface="Times New Roman"/>
                          <a:cs typeface="Times New Roman"/>
                        </a:rPr>
                        <a:t>Paragraph</a:t>
                      </a:r>
                      <a:endParaRPr sz="1900">
                        <a:latin typeface="Times New Roman"/>
                        <a:cs typeface="Times New Roman"/>
                      </a:endParaRPr>
                    </a:p>
                  </a:txBody>
                  <a:tcPr marL="0" marR="0" marT="266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9EA"/>
                    </a:solidFill>
                  </a:tcPr>
                </a:tc>
                <a:tc>
                  <a:txBody>
                    <a:bodyPr/>
                    <a:lstStyle/>
                    <a:p>
                      <a:pPr marL="93345">
                        <a:lnSpc>
                          <a:spcPct val="100000"/>
                        </a:lnSpc>
                        <a:spcBef>
                          <a:spcPts val="280"/>
                        </a:spcBef>
                      </a:pPr>
                      <a:r>
                        <a:rPr sz="1900" b="1" spc="-5" dirty="0">
                          <a:solidFill>
                            <a:srgbClr val="465461"/>
                          </a:solidFill>
                          <a:latin typeface="Times New Roman"/>
                          <a:cs typeface="Times New Roman"/>
                        </a:rPr>
                        <a:t>The </a:t>
                      </a:r>
                      <a:r>
                        <a:rPr sz="1900" b="1" spc="-10" dirty="0">
                          <a:solidFill>
                            <a:srgbClr val="465461"/>
                          </a:solidFill>
                          <a:latin typeface="Times New Roman"/>
                          <a:cs typeface="Times New Roman"/>
                        </a:rPr>
                        <a:t>writer </a:t>
                      </a:r>
                      <a:r>
                        <a:rPr sz="1900" b="1" spc="-5" dirty="0">
                          <a:solidFill>
                            <a:srgbClr val="465461"/>
                          </a:solidFill>
                          <a:latin typeface="Times New Roman"/>
                          <a:cs typeface="Times New Roman"/>
                        </a:rPr>
                        <a:t>tells a</a:t>
                      </a:r>
                      <a:r>
                        <a:rPr sz="1900" b="1" spc="15" dirty="0">
                          <a:solidFill>
                            <a:srgbClr val="465461"/>
                          </a:solidFill>
                          <a:latin typeface="Times New Roman"/>
                          <a:cs typeface="Times New Roman"/>
                        </a:rPr>
                        <a:t> </a:t>
                      </a:r>
                      <a:r>
                        <a:rPr sz="1900" b="1" spc="-10" dirty="0">
                          <a:solidFill>
                            <a:srgbClr val="FF0000"/>
                          </a:solidFill>
                          <a:latin typeface="Times New Roman"/>
                          <a:cs typeface="Times New Roman"/>
                        </a:rPr>
                        <a:t>story</a:t>
                      </a:r>
                      <a:endParaRPr sz="1900" dirty="0">
                        <a:latin typeface="Times New Roman"/>
                        <a:cs typeface="Times New Roman"/>
                      </a:endParaRPr>
                    </a:p>
                  </a:txBody>
                  <a:tcPr marL="0" marR="0" marT="266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9EA"/>
                    </a:solidFill>
                  </a:tcPr>
                </a:tc>
              </a:tr>
            </a:tbl>
          </a:graphicData>
        </a:graphic>
      </p:graphicFrame>
    </p:spTree>
    <p:extLst>
      <p:ext uri="{BB962C8B-B14F-4D97-AF65-F5344CB8AC3E}">
        <p14:creationId xmlns:p14="http://schemas.microsoft.com/office/powerpoint/2010/main" val="1573925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52401" y="2230931"/>
            <a:ext cx="8686800" cy="2505814"/>
          </a:xfrm>
          <a:prstGeom prst="rect">
            <a:avLst/>
          </a:prstGeom>
        </p:spPr>
        <p:txBody>
          <a:bodyPr vert="horz" wrap="square" lIns="0" tIns="281940" rIns="0" bIns="0" rtlCol="0">
            <a:spAutoFit/>
          </a:bodyPr>
          <a:lstStyle/>
          <a:p>
            <a:pPr marL="12700">
              <a:lnSpc>
                <a:spcPct val="100000"/>
              </a:lnSpc>
              <a:spcBef>
                <a:spcPts val="2220"/>
              </a:spcBef>
            </a:pPr>
            <a:endParaRPr sz="4000" dirty="0">
              <a:latin typeface="Times New Roman"/>
              <a:cs typeface="Times New Roman"/>
            </a:endParaRPr>
          </a:p>
          <a:p>
            <a:pPr marL="355600" indent="-342900">
              <a:lnSpc>
                <a:spcPct val="100000"/>
              </a:lnSpc>
              <a:spcBef>
                <a:spcPts val="385"/>
              </a:spcBef>
              <a:buFont typeface="Wingdings"/>
              <a:buChar char=""/>
              <a:tabLst>
                <a:tab pos="355600" algn="l"/>
              </a:tabLst>
            </a:pPr>
            <a:r>
              <a:rPr lang="en-US" sz="3200" dirty="0" smtClean="0">
                <a:solidFill>
                  <a:srgbClr val="4F6128"/>
                </a:solidFill>
                <a:latin typeface="Times New Roman"/>
                <a:cs typeface="Times New Roman"/>
              </a:rPr>
              <a:t>Unity of</a:t>
            </a:r>
            <a:r>
              <a:rPr lang="en-US" sz="3200" spc="-15" dirty="0" smtClean="0">
                <a:solidFill>
                  <a:srgbClr val="4F6128"/>
                </a:solidFill>
                <a:latin typeface="Times New Roman"/>
                <a:cs typeface="Times New Roman"/>
              </a:rPr>
              <a:t> </a:t>
            </a:r>
            <a:r>
              <a:rPr lang="en-US" sz="3200" dirty="0" smtClean="0">
                <a:solidFill>
                  <a:srgbClr val="4F6128"/>
                </a:solidFill>
                <a:latin typeface="Times New Roman"/>
                <a:cs typeface="Times New Roman"/>
              </a:rPr>
              <a:t>Paragraph</a:t>
            </a:r>
            <a:endParaRPr lang="en-US" sz="3200" dirty="0" smtClean="0">
              <a:latin typeface="Times New Roman"/>
              <a:cs typeface="Times New Roman"/>
            </a:endParaRPr>
          </a:p>
          <a:p>
            <a:pPr marL="355600" indent="-342900">
              <a:lnSpc>
                <a:spcPct val="100000"/>
              </a:lnSpc>
              <a:spcBef>
                <a:spcPts val="290"/>
              </a:spcBef>
              <a:buFont typeface="Wingdings"/>
              <a:buChar char=""/>
              <a:tabLst>
                <a:tab pos="355600" algn="l"/>
              </a:tabLst>
            </a:pPr>
            <a:r>
              <a:rPr lang="en-US" sz="3200" dirty="0" smtClean="0">
                <a:solidFill>
                  <a:srgbClr val="4F6128"/>
                </a:solidFill>
                <a:latin typeface="Times New Roman"/>
                <a:cs typeface="Times New Roman"/>
              </a:rPr>
              <a:t>Coherence of</a:t>
            </a:r>
            <a:r>
              <a:rPr lang="en-US" sz="3200" spc="-25" dirty="0" smtClean="0">
                <a:solidFill>
                  <a:srgbClr val="4F6128"/>
                </a:solidFill>
                <a:latin typeface="Times New Roman"/>
                <a:cs typeface="Times New Roman"/>
              </a:rPr>
              <a:t> </a:t>
            </a:r>
            <a:r>
              <a:rPr lang="en-US" sz="3200" dirty="0" smtClean="0">
                <a:solidFill>
                  <a:srgbClr val="4F6128"/>
                </a:solidFill>
                <a:latin typeface="Times New Roman"/>
                <a:cs typeface="Times New Roman"/>
              </a:rPr>
              <a:t>Paragraph</a:t>
            </a:r>
            <a:endParaRPr lang="en-US" sz="3200" dirty="0" smtClean="0">
              <a:latin typeface="Times New Roman"/>
              <a:cs typeface="Times New Roman"/>
            </a:endParaRPr>
          </a:p>
          <a:p>
            <a:pPr marL="355600" indent="-342900">
              <a:lnSpc>
                <a:spcPct val="100000"/>
              </a:lnSpc>
              <a:spcBef>
                <a:spcPts val="285"/>
              </a:spcBef>
              <a:buFont typeface="Wingdings"/>
              <a:buChar char=""/>
              <a:tabLst>
                <a:tab pos="355600" algn="l"/>
              </a:tabLst>
            </a:pPr>
            <a:r>
              <a:rPr lang="en-US" sz="3200" spc="-5" dirty="0" smtClean="0">
                <a:solidFill>
                  <a:srgbClr val="4F6128"/>
                </a:solidFill>
                <a:latin typeface="Times New Roman"/>
                <a:cs typeface="Times New Roman"/>
              </a:rPr>
              <a:t>How </a:t>
            </a:r>
            <a:r>
              <a:rPr lang="en-US" sz="3200" dirty="0" smtClean="0">
                <a:solidFill>
                  <a:srgbClr val="4F6128"/>
                </a:solidFill>
                <a:latin typeface="Times New Roman"/>
                <a:cs typeface="Times New Roman"/>
              </a:rPr>
              <a:t>to write a unified and coherent</a:t>
            </a:r>
            <a:r>
              <a:rPr lang="en-US" sz="3200" spc="-125" dirty="0" smtClean="0">
                <a:solidFill>
                  <a:srgbClr val="4F6128"/>
                </a:solidFill>
                <a:latin typeface="Times New Roman"/>
                <a:cs typeface="Times New Roman"/>
              </a:rPr>
              <a:t> </a:t>
            </a:r>
            <a:r>
              <a:rPr lang="en-US" sz="3200" dirty="0" smtClean="0">
                <a:solidFill>
                  <a:srgbClr val="4F6128"/>
                </a:solidFill>
                <a:latin typeface="Times New Roman"/>
                <a:cs typeface="Times New Roman"/>
              </a:rPr>
              <a:t>paragraph</a:t>
            </a:r>
            <a:endParaRPr lang="en-US" sz="3200" dirty="0">
              <a:latin typeface="Times New Roman"/>
              <a:cs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6736285" y="13250"/>
            <a:ext cx="2442972" cy="244297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81000" y="374904"/>
            <a:ext cx="7170420" cy="5532755"/>
          </a:xfrm>
          <a:prstGeom prst="rect">
            <a:avLst/>
          </a:prstGeom>
        </p:spPr>
        <p:txBody>
          <a:bodyPr vert="horz" wrap="square" lIns="0" tIns="241300" rIns="0" bIns="0" rtlCol="0">
            <a:spAutoFit/>
          </a:bodyPr>
          <a:lstStyle/>
          <a:p>
            <a:pPr marL="1085850" algn="just">
              <a:lnSpc>
                <a:spcPct val="100000"/>
              </a:lnSpc>
              <a:spcBef>
                <a:spcPts val="1900"/>
              </a:spcBef>
            </a:pPr>
            <a:r>
              <a:rPr sz="3600" b="1" dirty="0">
                <a:solidFill>
                  <a:srgbClr val="2A5A05"/>
                </a:solidFill>
                <a:latin typeface="Times New Roman"/>
                <a:cs typeface="Times New Roman"/>
              </a:rPr>
              <a:t>Unity &amp;</a:t>
            </a:r>
            <a:r>
              <a:rPr sz="3600" b="1" spc="-60" dirty="0">
                <a:solidFill>
                  <a:srgbClr val="2A5A05"/>
                </a:solidFill>
                <a:latin typeface="Times New Roman"/>
                <a:cs typeface="Times New Roman"/>
              </a:rPr>
              <a:t> </a:t>
            </a:r>
            <a:r>
              <a:rPr sz="3600" b="1" spc="-10" dirty="0">
                <a:solidFill>
                  <a:srgbClr val="2A5A05"/>
                </a:solidFill>
                <a:latin typeface="Times New Roman"/>
                <a:cs typeface="Times New Roman"/>
              </a:rPr>
              <a:t>Coherence</a:t>
            </a:r>
            <a:endParaRPr sz="3600" dirty="0">
              <a:latin typeface="Times New Roman"/>
              <a:cs typeface="Times New Roman"/>
            </a:endParaRPr>
          </a:p>
          <a:p>
            <a:pPr marL="355600" marR="1927860" indent="-343535" algn="just">
              <a:lnSpc>
                <a:spcPct val="100000"/>
              </a:lnSpc>
              <a:spcBef>
                <a:spcPts val="1810"/>
              </a:spcBef>
              <a:buSzPct val="97222"/>
              <a:buFont typeface="Wingdings"/>
              <a:buChar char=""/>
              <a:tabLst>
                <a:tab pos="421640" algn="l"/>
              </a:tabLst>
            </a:pPr>
            <a:r>
              <a:rPr sz="3600" dirty="0">
                <a:solidFill>
                  <a:srgbClr val="4F6128"/>
                </a:solidFill>
                <a:latin typeface="Times New Roman"/>
                <a:cs typeface="Times New Roman"/>
              </a:rPr>
              <a:t>Unity </a:t>
            </a:r>
            <a:r>
              <a:rPr sz="3600" spc="-5" dirty="0">
                <a:solidFill>
                  <a:srgbClr val="4F6128"/>
                </a:solidFill>
                <a:latin typeface="Times New Roman"/>
                <a:cs typeface="Times New Roman"/>
              </a:rPr>
              <a:t>means singleness</a:t>
            </a:r>
            <a:r>
              <a:rPr sz="3600" spc="-25" dirty="0">
                <a:solidFill>
                  <a:srgbClr val="4F6128"/>
                </a:solidFill>
                <a:latin typeface="Times New Roman"/>
                <a:cs typeface="Times New Roman"/>
              </a:rPr>
              <a:t> </a:t>
            </a:r>
            <a:r>
              <a:rPr sz="3600" dirty="0">
                <a:solidFill>
                  <a:srgbClr val="4F6128"/>
                </a:solidFill>
                <a:latin typeface="Times New Roman"/>
                <a:cs typeface="Times New Roman"/>
              </a:rPr>
              <a:t>or  </a:t>
            </a:r>
            <a:r>
              <a:rPr sz="3600" spc="-5" dirty="0">
                <a:solidFill>
                  <a:srgbClr val="4F6128"/>
                </a:solidFill>
                <a:latin typeface="Times New Roman"/>
                <a:cs typeface="Times New Roman"/>
              </a:rPr>
              <a:t>"oneness" </a:t>
            </a:r>
            <a:r>
              <a:rPr sz="3600" dirty="0">
                <a:solidFill>
                  <a:srgbClr val="4F6128"/>
                </a:solidFill>
                <a:latin typeface="Times New Roman"/>
                <a:cs typeface="Times New Roman"/>
              </a:rPr>
              <a:t>of purpose.</a:t>
            </a:r>
            <a:endParaRPr sz="3600" dirty="0">
              <a:latin typeface="Times New Roman"/>
              <a:cs typeface="Times New Roman"/>
            </a:endParaRPr>
          </a:p>
          <a:p>
            <a:pPr marL="355600" marR="5080" indent="-343535" algn="just">
              <a:lnSpc>
                <a:spcPct val="100000"/>
              </a:lnSpc>
              <a:spcBef>
                <a:spcPts val="865"/>
              </a:spcBef>
              <a:buSzPct val="97222"/>
              <a:buFont typeface="Wingdings"/>
              <a:buChar char=""/>
              <a:tabLst>
                <a:tab pos="421640" algn="l"/>
              </a:tabLst>
            </a:pPr>
            <a:r>
              <a:rPr sz="3600" dirty="0">
                <a:solidFill>
                  <a:srgbClr val="4F6128"/>
                </a:solidFill>
                <a:latin typeface="Times New Roman"/>
                <a:cs typeface="Times New Roman"/>
              </a:rPr>
              <a:t>Unity </a:t>
            </a:r>
            <a:r>
              <a:rPr sz="3600" spc="-5" dirty="0">
                <a:solidFill>
                  <a:srgbClr val="4F6128"/>
                </a:solidFill>
                <a:latin typeface="Times New Roman"/>
                <a:cs typeface="Times New Roman"/>
              </a:rPr>
              <a:t>in </a:t>
            </a:r>
            <a:r>
              <a:rPr sz="3600" dirty="0">
                <a:solidFill>
                  <a:srgbClr val="4F6128"/>
                </a:solidFill>
                <a:latin typeface="Times New Roman"/>
                <a:cs typeface="Times New Roman"/>
              </a:rPr>
              <a:t>a paragraph means that the  </a:t>
            </a:r>
            <a:r>
              <a:rPr sz="3600" spc="-5" dirty="0">
                <a:solidFill>
                  <a:srgbClr val="4F6128"/>
                </a:solidFill>
                <a:latin typeface="Times New Roman"/>
                <a:cs typeface="Times New Roman"/>
              </a:rPr>
              <a:t>entire </a:t>
            </a:r>
            <a:r>
              <a:rPr sz="3600" dirty="0">
                <a:solidFill>
                  <a:srgbClr val="4F6128"/>
                </a:solidFill>
                <a:latin typeface="Times New Roman"/>
                <a:cs typeface="Times New Roman"/>
              </a:rPr>
              <a:t>paragraph should focus </a:t>
            </a:r>
            <a:r>
              <a:rPr sz="3600" spc="-5" dirty="0">
                <a:solidFill>
                  <a:srgbClr val="4F6128"/>
                </a:solidFill>
                <a:latin typeface="Times New Roman"/>
                <a:cs typeface="Times New Roman"/>
              </a:rPr>
              <a:t>on one  single </a:t>
            </a:r>
            <a:r>
              <a:rPr sz="3600" dirty="0">
                <a:solidFill>
                  <a:srgbClr val="4F6128"/>
                </a:solidFill>
                <a:latin typeface="Times New Roman"/>
                <a:cs typeface="Times New Roman"/>
              </a:rPr>
              <a:t>idea. </a:t>
            </a:r>
            <a:r>
              <a:rPr sz="3600" spc="-5" dirty="0">
                <a:solidFill>
                  <a:srgbClr val="4F6128"/>
                </a:solidFill>
                <a:latin typeface="Times New Roman"/>
                <a:cs typeface="Times New Roman"/>
              </a:rPr>
              <a:t>The supporting details  should explain the main </a:t>
            </a:r>
            <a:r>
              <a:rPr sz="3600" dirty="0">
                <a:solidFill>
                  <a:srgbClr val="4F6128"/>
                </a:solidFill>
                <a:latin typeface="Times New Roman"/>
                <a:cs typeface="Times New Roman"/>
              </a:rPr>
              <a:t>idea. </a:t>
            </a:r>
            <a:r>
              <a:rPr sz="3600" spc="-5" dirty="0">
                <a:solidFill>
                  <a:srgbClr val="4F6128"/>
                </a:solidFill>
                <a:latin typeface="Times New Roman"/>
                <a:cs typeface="Times New Roman"/>
              </a:rPr>
              <a:t>The  concluding sentence </a:t>
            </a:r>
            <a:r>
              <a:rPr sz="3600" dirty="0">
                <a:solidFill>
                  <a:srgbClr val="4F6128"/>
                </a:solidFill>
                <a:latin typeface="Times New Roman"/>
                <a:cs typeface="Times New Roman"/>
              </a:rPr>
              <a:t>should end the  paragraph with the same</a:t>
            </a:r>
            <a:r>
              <a:rPr sz="3600" spc="-5" dirty="0">
                <a:solidFill>
                  <a:srgbClr val="4F6128"/>
                </a:solidFill>
                <a:latin typeface="Times New Roman"/>
                <a:cs typeface="Times New Roman"/>
              </a:rPr>
              <a:t> idea.</a:t>
            </a:r>
            <a:endParaRPr sz="3600" dirty="0">
              <a:latin typeface="Times New Roman"/>
              <a:cs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527710" y="1545463"/>
            <a:ext cx="8089900" cy="3866515"/>
          </a:xfrm>
          <a:prstGeom prst="rect">
            <a:avLst/>
          </a:prstGeom>
        </p:spPr>
        <p:txBody>
          <a:bodyPr vert="horz" wrap="square" lIns="0" tIns="12700" rIns="0" bIns="0" rtlCol="0">
            <a:spAutoFit/>
          </a:bodyPr>
          <a:lstStyle/>
          <a:p>
            <a:pPr marL="2155190" algn="just">
              <a:lnSpc>
                <a:spcPct val="100000"/>
              </a:lnSpc>
              <a:spcBef>
                <a:spcPts val="100"/>
              </a:spcBef>
            </a:pPr>
            <a:r>
              <a:rPr sz="3600" b="1" spc="-5" dirty="0">
                <a:solidFill>
                  <a:srgbClr val="2A5A05"/>
                </a:solidFill>
                <a:latin typeface="Times New Roman"/>
                <a:cs typeface="Times New Roman"/>
              </a:rPr>
              <a:t>Unity </a:t>
            </a:r>
            <a:r>
              <a:rPr sz="3600" b="1" dirty="0">
                <a:solidFill>
                  <a:srgbClr val="2A5A05"/>
                </a:solidFill>
                <a:latin typeface="Times New Roman"/>
                <a:cs typeface="Times New Roman"/>
              </a:rPr>
              <a:t>&amp; </a:t>
            </a:r>
            <a:r>
              <a:rPr sz="3600" b="1" spc="-10" dirty="0">
                <a:solidFill>
                  <a:srgbClr val="2A5A05"/>
                </a:solidFill>
                <a:latin typeface="Times New Roman"/>
                <a:cs typeface="Times New Roman"/>
              </a:rPr>
              <a:t>Coherence</a:t>
            </a:r>
            <a:endParaRPr sz="3600" dirty="0">
              <a:latin typeface="Times New Roman"/>
              <a:cs typeface="Times New Roman"/>
            </a:endParaRPr>
          </a:p>
          <a:p>
            <a:pPr marL="584200" marR="5080" indent="-572135" algn="just">
              <a:lnSpc>
                <a:spcPct val="100000"/>
              </a:lnSpc>
              <a:buFont typeface="Wingdings"/>
              <a:buChar char=""/>
              <a:tabLst>
                <a:tab pos="584835" algn="l"/>
              </a:tabLst>
            </a:pPr>
            <a:r>
              <a:rPr sz="3600" b="1" u="heavy" spc="-10" dirty="0">
                <a:solidFill>
                  <a:srgbClr val="4F6128"/>
                </a:solidFill>
                <a:uFill>
                  <a:solidFill>
                    <a:srgbClr val="4F6128"/>
                  </a:solidFill>
                </a:uFill>
                <a:latin typeface="Times New Roman"/>
                <a:cs typeface="Times New Roman"/>
              </a:rPr>
              <a:t>Coherence</a:t>
            </a:r>
            <a:r>
              <a:rPr sz="3600" b="1" spc="-10" dirty="0">
                <a:solidFill>
                  <a:srgbClr val="4F6128"/>
                </a:solidFill>
                <a:latin typeface="Times New Roman"/>
                <a:cs typeface="Times New Roman"/>
              </a:rPr>
              <a:t> </a:t>
            </a:r>
            <a:r>
              <a:rPr sz="3600" spc="-5" dirty="0">
                <a:solidFill>
                  <a:srgbClr val="4F6128"/>
                </a:solidFill>
                <a:latin typeface="Times New Roman"/>
                <a:cs typeface="Times New Roman"/>
              </a:rPr>
              <a:t>in </a:t>
            </a:r>
            <a:r>
              <a:rPr sz="3600" dirty="0">
                <a:solidFill>
                  <a:srgbClr val="4F6128"/>
                </a:solidFill>
                <a:latin typeface="Times New Roman"/>
                <a:cs typeface="Times New Roman"/>
              </a:rPr>
              <a:t>writing means that all the  ideas </a:t>
            </a:r>
            <a:r>
              <a:rPr sz="3600" spc="-5" dirty="0">
                <a:solidFill>
                  <a:srgbClr val="4F6128"/>
                </a:solidFill>
                <a:latin typeface="Times New Roman"/>
                <a:cs typeface="Times New Roman"/>
              </a:rPr>
              <a:t>in </a:t>
            </a:r>
            <a:r>
              <a:rPr sz="3600" dirty="0">
                <a:solidFill>
                  <a:srgbClr val="4F6128"/>
                </a:solidFill>
                <a:latin typeface="Times New Roman"/>
                <a:cs typeface="Times New Roman"/>
              </a:rPr>
              <a:t>a paragraph flow </a:t>
            </a:r>
            <a:r>
              <a:rPr sz="3600" spc="-5" dirty="0">
                <a:solidFill>
                  <a:srgbClr val="4F6128"/>
                </a:solidFill>
                <a:latin typeface="Times New Roman"/>
                <a:cs typeface="Times New Roman"/>
              </a:rPr>
              <a:t>smoothly </a:t>
            </a:r>
            <a:r>
              <a:rPr sz="3600" dirty="0">
                <a:solidFill>
                  <a:srgbClr val="4F6128"/>
                </a:solidFill>
                <a:latin typeface="Times New Roman"/>
                <a:cs typeface="Times New Roman"/>
              </a:rPr>
              <a:t>from  one sentence </a:t>
            </a:r>
            <a:r>
              <a:rPr sz="3600" spc="-5" dirty="0">
                <a:solidFill>
                  <a:srgbClr val="4F6128"/>
                </a:solidFill>
                <a:latin typeface="Times New Roman"/>
                <a:cs typeface="Times New Roman"/>
              </a:rPr>
              <a:t>to </a:t>
            </a:r>
            <a:r>
              <a:rPr sz="3600" dirty="0">
                <a:solidFill>
                  <a:srgbClr val="4F6128"/>
                </a:solidFill>
                <a:latin typeface="Times New Roman"/>
                <a:cs typeface="Times New Roman"/>
              </a:rPr>
              <a:t>the next sentence. </a:t>
            </a:r>
            <a:r>
              <a:rPr sz="3600" spc="-40" dirty="0">
                <a:solidFill>
                  <a:srgbClr val="4F6128"/>
                </a:solidFill>
                <a:latin typeface="Times New Roman"/>
                <a:cs typeface="Times New Roman"/>
              </a:rPr>
              <a:t>With  </a:t>
            </a:r>
            <a:r>
              <a:rPr sz="3600" spc="-5" dirty="0">
                <a:solidFill>
                  <a:srgbClr val="4F6128"/>
                </a:solidFill>
                <a:latin typeface="Times New Roman"/>
                <a:cs typeface="Times New Roman"/>
              </a:rPr>
              <a:t>coherence, </a:t>
            </a:r>
            <a:r>
              <a:rPr sz="3600" dirty="0">
                <a:solidFill>
                  <a:srgbClr val="4F6128"/>
                </a:solidFill>
                <a:latin typeface="Times New Roman"/>
                <a:cs typeface="Times New Roman"/>
              </a:rPr>
              <a:t>the </a:t>
            </a:r>
            <a:r>
              <a:rPr sz="3600" spc="-5" dirty="0">
                <a:solidFill>
                  <a:srgbClr val="4F6128"/>
                </a:solidFill>
                <a:latin typeface="Times New Roman"/>
                <a:cs typeface="Times New Roman"/>
              </a:rPr>
              <a:t>reader </a:t>
            </a:r>
            <a:r>
              <a:rPr sz="3600" dirty="0">
                <a:solidFill>
                  <a:srgbClr val="4F6128"/>
                </a:solidFill>
                <a:latin typeface="Times New Roman"/>
                <a:cs typeface="Times New Roman"/>
              </a:rPr>
              <a:t>has </a:t>
            </a:r>
            <a:r>
              <a:rPr sz="3600" spc="-5" dirty="0">
                <a:solidFill>
                  <a:srgbClr val="4F6128"/>
                </a:solidFill>
                <a:latin typeface="Times New Roman"/>
                <a:cs typeface="Times New Roman"/>
              </a:rPr>
              <a:t>an </a:t>
            </a:r>
            <a:r>
              <a:rPr sz="3600" dirty="0">
                <a:solidFill>
                  <a:srgbClr val="4F6128"/>
                </a:solidFill>
                <a:latin typeface="Times New Roman"/>
                <a:cs typeface="Times New Roman"/>
              </a:rPr>
              <a:t>easy time  understanding the ideas that </a:t>
            </a:r>
            <a:r>
              <a:rPr sz="3600" spc="-5" dirty="0">
                <a:solidFill>
                  <a:srgbClr val="4F6128"/>
                </a:solidFill>
                <a:latin typeface="Times New Roman"/>
                <a:cs typeface="Times New Roman"/>
              </a:rPr>
              <a:t>you wish to  express.</a:t>
            </a:r>
            <a:endParaRPr sz="3600" dirty="0">
              <a:latin typeface="Times New Roman"/>
              <a:cs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5607558" y="74421"/>
            <a:ext cx="3236976" cy="3236976"/>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444244" y="2741520"/>
            <a:ext cx="6162675" cy="2366645"/>
          </a:xfrm>
          <a:prstGeom prst="rect">
            <a:avLst/>
          </a:prstGeom>
        </p:spPr>
        <p:txBody>
          <a:bodyPr vert="horz" wrap="square" lIns="0" tIns="109855" rIns="0" bIns="0" rtlCol="0">
            <a:spAutoFit/>
          </a:bodyPr>
          <a:lstStyle/>
          <a:p>
            <a:pPr marL="355600" indent="-342900">
              <a:lnSpc>
                <a:spcPct val="100000"/>
              </a:lnSpc>
              <a:spcBef>
                <a:spcPts val="865"/>
              </a:spcBef>
              <a:buFont typeface="Wingdings"/>
              <a:buChar char=""/>
              <a:tabLst>
                <a:tab pos="354965" algn="l"/>
                <a:tab pos="355600" algn="l"/>
              </a:tabLst>
            </a:pPr>
            <a:r>
              <a:rPr sz="3200" dirty="0">
                <a:solidFill>
                  <a:srgbClr val="4F6128"/>
                </a:solidFill>
                <a:latin typeface="Times New Roman"/>
                <a:cs typeface="Times New Roman"/>
              </a:rPr>
              <a:t>Repeat key</a:t>
            </a:r>
            <a:r>
              <a:rPr sz="3200" spc="-45" dirty="0">
                <a:solidFill>
                  <a:srgbClr val="4F6128"/>
                </a:solidFill>
                <a:latin typeface="Times New Roman"/>
                <a:cs typeface="Times New Roman"/>
              </a:rPr>
              <a:t> </a:t>
            </a:r>
            <a:r>
              <a:rPr sz="3200" dirty="0">
                <a:solidFill>
                  <a:srgbClr val="4F6128"/>
                </a:solidFill>
                <a:latin typeface="Times New Roman"/>
                <a:cs typeface="Times New Roman"/>
              </a:rPr>
              <a:t>nouns.</a:t>
            </a:r>
            <a:endParaRPr sz="3200" dirty="0">
              <a:latin typeface="Times New Roman"/>
              <a:cs typeface="Times New Roman"/>
            </a:endParaRPr>
          </a:p>
          <a:p>
            <a:pPr marL="355600" indent="-342900">
              <a:lnSpc>
                <a:spcPct val="100000"/>
              </a:lnSpc>
              <a:spcBef>
                <a:spcPts val="765"/>
              </a:spcBef>
              <a:buFont typeface="Wingdings"/>
              <a:buChar char=""/>
              <a:tabLst>
                <a:tab pos="354965" algn="l"/>
                <a:tab pos="355600" algn="l"/>
              </a:tabLst>
            </a:pPr>
            <a:r>
              <a:rPr sz="3200" dirty="0">
                <a:solidFill>
                  <a:srgbClr val="4F6128"/>
                </a:solidFill>
                <a:latin typeface="Times New Roman"/>
                <a:cs typeface="Times New Roman"/>
              </a:rPr>
              <a:t>Use consistent</a:t>
            </a:r>
            <a:r>
              <a:rPr sz="3200" spc="-30" dirty="0">
                <a:solidFill>
                  <a:srgbClr val="4F6128"/>
                </a:solidFill>
                <a:latin typeface="Times New Roman"/>
                <a:cs typeface="Times New Roman"/>
              </a:rPr>
              <a:t> </a:t>
            </a:r>
            <a:r>
              <a:rPr sz="3200" dirty="0">
                <a:solidFill>
                  <a:srgbClr val="4F6128"/>
                </a:solidFill>
                <a:latin typeface="Times New Roman"/>
                <a:cs typeface="Times New Roman"/>
              </a:rPr>
              <a:t>pronouns.</a:t>
            </a:r>
            <a:endParaRPr sz="3200" dirty="0">
              <a:latin typeface="Times New Roman"/>
              <a:cs typeface="Times New Roman"/>
            </a:endParaRPr>
          </a:p>
          <a:p>
            <a:pPr marL="355600" indent="-342900">
              <a:lnSpc>
                <a:spcPct val="100000"/>
              </a:lnSpc>
              <a:spcBef>
                <a:spcPts val="770"/>
              </a:spcBef>
              <a:buFont typeface="Wingdings"/>
              <a:buChar char=""/>
              <a:tabLst>
                <a:tab pos="354965" algn="l"/>
                <a:tab pos="355600" algn="l"/>
              </a:tabLst>
            </a:pPr>
            <a:r>
              <a:rPr sz="3200" dirty="0">
                <a:solidFill>
                  <a:srgbClr val="4F6128"/>
                </a:solidFill>
                <a:latin typeface="Times New Roman"/>
                <a:cs typeface="Times New Roman"/>
              </a:rPr>
              <a:t>Use transition signals to link</a:t>
            </a:r>
            <a:r>
              <a:rPr sz="3200" spc="-105" dirty="0">
                <a:solidFill>
                  <a:srgbClr val="4F6128"/>
                </a:solidFill>
                <a:latin typeface="Times New Roman"/>
                <a:cs typeface="Times New Roman"/>
              </a:rPr>
              <a:t> </a:t>
            </a:r>
            <a:r>
              <a:rPr sz="3200" dirty="0">
                <a:solidFill>
                  <a:srgbClr val="4F6128"/>
                </a:solidFill>
                <a:latin typeface="Times New Roman"/>
                <a:cs typeface="Times New Roman"/>
              </a:rPr>
              <a:t>ideas.</a:t>
            </a:r>
            <a:endParaRPr sz="3200" dirty="0">
              <a:latin typeface="Times New Roman"/>
              <a:cs typeface="Times New Roman"/>
            </a:endParaRPr>
          </a:p>
          <a:p>
            <a:pPr marL="355600" indent="-342900">
              <a:lnSpc>
                <a:spcPct val="100000"/>
              </a:lnSpc>
              <a:spcBef>
                <a:spcPts val="770"/>
              </a:spcBef>
              <a:buFont typeface="Wingdings"/>
              <a:buChar char=""/>
              <a:tabLst>
                <a:tab pos="354965" algn="l"/>
                <a:tab pos="355600" algn="l"/>
              </a:tabLst>
            </a:pPr>
            <a:r>
              <a:rPr sz="3200" dirty="0">
                <a:solidFill>
                  <a:srgbClr val="4F6128"/>
                </a:solidFill>
                <a:latin typeface="Times New Roman"/>
                <a:cs typeface="Times New Roman"/>
              </a:rPr>
              <a:t>Arrange your ideas in logical</a:t>
            </a:r>
            <a:r>
              <a:rPr sz="3200" spc="-125" dirty="0">
                <a:solidFill>
                  <a:srgbClr val="4F6128"/>
                </a:solidFill>
                <a:latin typeface="Times New Roman"/>
                <a:cs typeface="Times New Roman"/>
              </a:rPr>
              <a:t> </a:t>
            </a:r>
            <a:r>
              <a:rPr sz="3200" spc="5" dirty="0">
                <a:solidFill>
                  <a:srgbClr val="4F6128"/>
                </a:solidFill>
                <a:latin typeface="Times New Roman"/>
                <a:cs typeface="Times New Roman"/>
              </a:rPr>
              <a:t>order</a:t>
            </a:r>
            <a:r>
              <a:rPr sz="2800" spc="5" dirty="0">
                <a:solidFill>
                  <a:srgbClr val="4F6128"/>
                </a:solidFill>
                <a:latin typeface="Times New Roman"/>
                <a:cs typeface="Times New Roman"/>
              </a:rPr>
              <a:t>.</a:t>
            </a:r>
            <a:endParaRPr sz="2800" dirty="0">
              <a:latin typeface="Times New Roman"/>
              <a:cs typeface="Times New Roman"/>
            </a:endParaRPr>
          </a:p>
        </p:txBody>
      </p:sp>
      <p:sp>
        <p:nvSpPr>
          <p:cNvPr id="6" name="object 6"/>
          <p:cNvSpPr txBox="1">
            <a:spLocks noGrp="1"/>
          </p:cNvSpPr>
          <p:nvPr>
            <p:ph type="title"/>
          </p:nvPr>
        </p:nvSpPr>
        <p:spPr>
          <a:xfrm>
            <a:off x="457200" y="1692909"/>
            <a:ext cx="4953000" cy="1123315"/>
          </a:xfrm>
          <a:prstGeom prst="rect">
            <a:avLst/>
          </a:prstGeom>
        </p:spPr>
        <p:txBody>
          <a:bodyPr vert="horz" wrap="square" lIns="0" tIns="12700" rIns="0" bIns="0" rtlCol="0">
            <a:spAutoFit/>
          </a:bodyPr>
          <a:lstStyle/>
          <a:p>
            <a:pPr marL="12700" marR="5080">
              <a:lnSpc>
                <a:spcPct val="100000"/>
              </a:lnSpc>
              <a:spcBef>
                <a:spcPts val="100"/>
              </a:spcBef>
            </a:pPr>
            <a:r>
              <a:rPr sz="3600" spc="-5" dirty="0">
                <a:solidFill>
                  <a:srgbClr val="79BB31"/>
                </a:solidFill>
              </a:rPr>
              <a:t>Four ways to  achieve</a:t>
            </a:r>
            <a:r>
              <a:rPr sz="3600" spc="-30" dirty="0">
                <a:solidFill>
                  <a:srgbClr val="79BB31"/>
                </a:solidFill>
              </a:rPr>
              <a:t> </a:t>
            </a:r>
            <a:r>
              <a:rPr sz="3600" spc="-10" dirty="0">
                <a:solidFill>
                  <a:srgbClr val="79BB31"/>
                </a:solidFill>
              </a:rPr>
              <a:t>coherence:</a:t>
            </a:r>
            <a:endParaRPr sz="3600" dirty="0"/>
          </a:p>
        </p:txBody>
      </p:sp>
      <p:sp>
        <p:nvSpPr>
          <p:cNvPr id="7" name="object 7"/>
          <p:cNvSpPr txBox="1"/>
          <p:nvPr/>
        </p:nvSpPr>
        <p:spPr>
          <a:xfrm>
            <a:off x="1691767" y="852678"/>
            <a:ext cx="3172460" cy="482600"/>
          </a:xfrm>
          <a:prstGeom prst="rect">
            <a:avLst/>
          </a:prstGeom>
        </p:spPr>
        <p:txBody>
          <a:bodyPr vert="horz" wrap="square" lIns="0" tIns="12700" rIns="0" bIns="0" rtlCol="0">
            <a:spAutoFit/>
          </a:bodyPr>
          <a:lstStyle/>
          <a:p>
            <a:pPr marL="12700">
              <a:lnSpc>
                <a:spcPct val="100000"/>
              </a:lnSpc>
              <a:spcBef>
                <a:spcPts val="100"/>
              </a:spcBef>
            </a:pPr>
            <a:r>
              <a:rPr sz="3000" b="1" spc="-5" dirty="0">
                <a:solidFill>
                  <a:srgbClr val="2A5A05"/>
                </a:solidFill>
                <a:latin typeface="Times New Roman"/>
                <a:cs typeface="Times New Roman"/>
              </a:rPr>
              <a:t>Unity </a:t>
            </a:r>
            <a:r>
              <a:rPr sz="3000" b="1" dirty="0">
                <a:solidFill>
                  <a:srgbClr val="2A5A05"/>
                </a:solidFill>
                <a:latin typeface="Times New Roman"/>
                <a:cs typeface="Times New Roman"/>
              </a:rPr>
              <a:t>&amp;</a:t>
            </a:r>
            <a:r>
              <a:rPr sz="3000" b="1" spc="-40" dirty="0">
                <a:solidFill>
                  <a:srgbClr val="2A5A05"/>
                </a:solidFill>
                <a:latin typeface="Times New Roman"/>
                <a:cs typeface="Times New Roman"/>
              </a:rPr>
              <a:t> </a:t>
            </a:r>
            <a:r>
              <a:rPr sz="3000" b="1" spc="-10" dirty="0">
                <a:solidFill>
                  <a:srgbClr val="2A5A05"/>
                </a:solidFill>
                <a:latin typeface="Times New Roman"/>
                <a:cs typeface="Times New Roman"/>
              </a:rPr>
              <a:t>Coherence</a:t>
            </a:r>
            <a:endParaRPr sz="3000">
              <a:latin typeface="Times New Roman"/>
              <a:cs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86129" y="622045"/>
            <a:ext cx="7298055" cy="5908675"/>
          </a:xfrm>
          <a:prstGeom prst="rect">
            <a:avLst/>
          </a:prstGeom>
        </p:spPr>
        <p:txBody>
          <a:bodyPr vert="horz" wrap="square" lIns="0" tIns="61594" rIns="0" bIns="0" rtlCol="0">
            <a:spAutoFit/>
          </a:bodyPr>
          <a:lstStyle/>
          <a:p>
            <a:pPr marL="2618740">
              <a:lnSpc>
                <a:spcPct val="100000"/>
              </a:lnSpc>
              <a:spcBef>
                <a:spcPts val="484"/>
              </a:spcBef>
            </a:pPr>
            <a:r>
              <a:rPr sz="2400" dirty="0">
                <a:latin typeface="Calibri"/>
                <a:cs typeface="Calibri"/>
              </a:rPr>
              <a:t>My</a:t>
            </a:r>
            <a:r>
              <a:rPr sz="2400" spc="-15" dirty="0">
                <a:latin typeface="Calibri"/>
                <a:cs typeface="Calibri"/>
              </a:rPr>
              <a:t> </a:t>
            </a:r>
            <a:r>
              <a:rPr sz="2400" spc="-10" dirty="0">
                <a:latin typeface="Calibri"/>
                <a:cs typeface="Calibri"/>
              </a:rPr>
              <a:t>Hometown</a:t>
            </a:r>
            <a:endParaRPr sz="2400">
              <a:latin typeface="Calibri"/>
              <a:cs typeface="Calibri"/>
            </a:endParaRPr>
          </a:p>
          <a:p>
            <a:pPr marL="12700" marR="125095" indent="1392555">
              <a:lnSpc>
                <a:spcPct val="80000"/>
              </a:lnSpc>
              <a:spcBef>
                <a:spcPts val="965"/>
              </a:spcBef>
              <a:tabLst>
                <a:tab pos="2192020" algn="l"/>
              </a:tabLst>
            </a:pPr>
            <a:r>
              <a:rPr sz="2400" dirty="0">
                <a:latin typeface="Calibri"/>
                <a:cs typeface="Calibri"/>
              </a:rPr>
              <a:t>My </a:t>
            </a:r>
            <a:r>
              <a:rPr sz="2400" spc="-10" dirty="0">
                <a:latin typeface="Calibri"/>
                <a:cs typeface="Calibri"/>
              </a:rPr>
              <a:t>hometown </a:t>
            </a:r>
            <a:r>
              <a:rPr sz="2400" dirty="0">
                <a:latin typeface="Calibri"/>
                <a:cs typeface="Calibri"/>
              </a:rPr>
              <a:t>is </a:t>
            </a:r>
            <a:r>
              <a:rPr sz="2400" spc="-10" dirty="0">
                <a:latin typeface="Calibri"/>
                <a:cs typeface="Calibri"/>
              </a:rPr>
              <a:t>famous </a:t>
            </a:r>
            <a:r>
              <a:rPr sz="2400" spc="-20" dirty="0">
                <a:latin typeface="Calibri"/>
                <a:cs typeface="Calibri"/>
              </a:rPr>
              <a:t>for </a:t>
            </a:r>
            <a:r>
              <a:rPr sz="2400" spc="-15" dirty="0">
                <a:latin typeface="Calibri"/>
                <a:cs typeface="Calibri"/>
              </a:rPr>
              <a:t>several </a:t>
            </a:r>
            <a:r>
              <a:rPr sz="2400" dirty="0">
                <a:latin typeface="Calibri"/>
                <a:cs typeface="Calibri"/>
              </a:rPr>
              <a:t>amazing  </a:t>
            </a:r>
            <a:r>
              <a:rPr sz="2400" spc="-15" dirty="0">
                <a:latin typeface="Calibri"/>
                <a:cs typeface="Calibri"/>
              </a:rPr>
              <a:t>natural</a:t>
            </a:r>
            <a:r>
              <a:rPr sz="2400" spc="-5" dirty="0">
                <a:latin typeface="Calibri"/>
                <a:cs typeface="Calibri"/>
              </a:rPr>
              <a:t> </a:t>
            </a:r>
            <a:r>
              <a:rPr sz="2400" spc="-15" dirty="0">
                <a:latin typeface="Calibri"/>
                <a:cs typeface="Calibri"/>
              </a:rPr>
              <a:t>features.	</a:t>
            </a:r>
            <a:r>
              <a:rPr sz="2400" b="1" spc="-10" dirty="0">
                <a:latin typeface="Calibri"/>
                <a:cs typeface="Calibri"/>
              </a:rPr>
              <a:t>First</a:t>
            </a:r>
            <a:r>
              <a:rPr sz="2400" spc="-10" dirty="0">
                <a:latin typeface="Calibri"/>
                <a:cs typeface="Calibri"/>
              </a:rPr>
              <a:t>, </a:t>
            </a:r>
            <a:r>
              <a:rPr sz="2400" dirty="0">
                <a:latin typeface="Calibri"/>
                <a:cs typeface="Calibri"/>
              </a:rPr>
              <a:t>it is </a:t>
            </a:r>
            <a:r>
              <a:rPr sz="2400" spc="-10" dirty="0">
                <a:latin typeface="Calibri"/>
                <a:cs typeface="Calibri"/>
              </a:rPr>
              <a:t>noted </a:t>
            </a:r>
            <a:r>
              <a:rPr sz="2400" spc="-20" dirty="0">
                <a:latin typeface="Calibri"/>
                <a:cs typeface="Calibri"/>
              </a:rPr>
              <a:t>for </a:t>
            </a:r>
            <a:r>
              <a:rPr sz="2400" dirty="0">
                <a:latin typeface="Calibri"/>
                <a:cs typeface="Calibri"/>
              </a:rPr>
              <a:t>the </a:t>
            </a:r>
            <a:r>
              <a:rPr sz="2400" spc="-10" dirty="0">
                <a:latin typeface="Calibri"/>
                <a:cs typeface="Calibri"/>
              </a:rPr>
              <a:t>Wheaton </a:t>
            </a:r>
            <a:r>
              <a:rPr sz="2400" spc="-40" dirty="0">
                <a:latin typeface="Calibri"/>
                <a:cs typeface="Calibri"/>
              </a:rPr>
              <a:t>River,  </a:t>
            </a:r>
            <a:r>
              <a:rPr sz="2400" dirty="0">
                <a:latin typeface="Calibri"/>
                <a:cs typeface="Calibri"/>
              </a:rPr>
              <a:t>which is </a:t>
            </a:r>
            <a:r>
              <a:rPr sz="2400" spc="-5" dirty="0">
                <a:latin typeface="Calibri"/>
                <a:cs typeface="Calibri"/>
              </a:rPr>
              <a:t>very </a:t>
            </a:r>
            <a:r>
              <a:rPr sz="2400" dirty="0">
                <a:latin typeface="Calibri"/>
                <a:cs typeface="Calibri"/>
              </a:rPr>
              <a:t>wide and </a:t>
            </a:r>
            <a:r>
              <a:rPr sz="2400" spc="-5" dirty="0">
                <a:latin typeface="Calibri"/>
                <a:cs typeface="Calibri"/>
              </a:rPr>
              <a:t>beautiful. On </a:t>
            </a:r>
            <a:r>
              <a:rPr sz="2400" dirty="0">
                <a:latin typeface="Calibri"/>
                <a:cs typeface="Calibri"/>
              </a:rPr>
              <a:t>either </a:t>
            </a:r>
            <a:r>
              <a:rPr sz="2400" spc="-5" dirty="0">
                <a:latin typeface="Calibri"/>
                <a:cs typeface="Calibri"/>
              </a:rPr>
              <a:t>side of </a:t>
            </a:r>
            <a:r>
              <a:rPr sz="2400" b="1" spc="-5" dirty="0">
                <a:latin typeface="Calibri"/>
                <a:cs typeface="Calibri"/>
              </a:rPr>
              <a:t>this  </a:t>
            </a:r>
            <a:r>
              <a:rPr sz="2400" b="1" spc="-10" dirty="0">
                <a:latin typeface="Calibri"/>
                <a:cs typeface="Calibri"/>
              </a:rPr>
              <a:t>river</a:t>
            </a:r>
            <a:r>
              <a:rPr sz="2400" spc="-10" dirty="0">
                <a:latin typeface="Calibri"/>
                <a:cs typeface="Calibri"/>
              </a:rPr>
              <a:t>, </a:t>
            </a:r>
            <a:r>
              <a:rPr sz="2400" dirty="0">
                <a:latin typeface="Calibri"/>
                <a:cs typeface="Calibri"/>
              </a:rPr>
              <a:t>which is </a:t>
            </a:r>
            <a:r>
              <a:rPr sz="2400" spc="-5" dirty="0">
                <a:latin typeface="Calibri"/>
                <a:cs typeface="Calibri"/>
              </a:rPr>
              <a:t>175 </a:t>
            </a:r>
            <a:r>
              <a:rPr sz="2400" spc="-20" dirty="0">
                <a:latin typeface="Calibri"/>
                <a:cs typeface="Calibri"/>
              </a:rPr>
              <a:t>feet </a:t>
            </a:r>
            <a:r>
              <a:rPr sz="2400" dirty="0">
                <a:latin typeface="Calibri"/>
                <a:cs typeface="Calibri"/>
              </a:rPr>
              <a:t>wide, </a:t>
            </a:r>
            <a:r>
              <a:rPr sz="2400" spc="-15" dirty="0">
                <a:latin typeface="Calibri"/>
                <a:cs typeface="Calibri"/>
              </a:rPr>
              <a:t>are many </a:t>
            </a:r>
            <a:r>
              <a:rPr sz="2400" spc="-5" dirty="0">
                <a:latin typeface="Calibri"/>
                <a:cs typeface="Calibri"/>
              </a:rPr>
              <a:t>willow </a:t>
            </a:r>
            <a:r>
              <a:rPr sz="2400" spc="-10" dirty="0">
                <a:latin typeface="Calibri"/>
                <a:cs typeface="Calibri"/>
              </a:rPr>
              <a:t>trees </a:t>
            </a:r>
            <a:r>
              <a:rPr sz="2400" dirty="0">
                <a:latin typeface="Calibri"/>
                <a:cs typeface="Calibri"/>
              </a:rPr>
              <a:t>which  </a:t>
            </a:r>
            <a:r>
              <a:rPr sz="2400" spc="-20" dirty="0">
                <a:latin typeface="Calibri"/>
                <a:cs typeface="Calibri"/>
              </a:rPr>
              <a:t>have </a:t>
            </a:r>
            <a:r>
              <a:rPr sz="2400" dirty="0">
                <a:latin typeface="Calibri"/>
                <a:cs typeface="Calibri"/>
              </a:rPr>
              <a:t>long </a:t>
            </a:r>
            <a:r>
              <a:rPr sz="2400" spc="-10" dirty="0">
                <a:latin typeface="Calibri"/>
                <a:cs typeface="Calibri"/>
              </a:rPr>
              <a:t>branches that can </a:t>
            </a:r>
            <a:r>
              <a:rPr sz="2400" spc="-15" dirty="0">
                <a:latin typeface="Calibri"/>
                <a:cs typeface="Calibri"/>
              </a:rPr>
              <a:t>move </a:t>
            </a:r>
            <a:r>
              <a:rPr sz="2400" spc="-10" dirty="0">
                <a:latin typeface="Calibri"/>
                <a:cs typeface="Calibri"/>
              </a:rPr>
              <a:t>gracefully </a:t>
            </a:r>
            <a:r>
              <a:rPr sz="2400" dirty="0">
                <a:latin typeface="Calibri"/>
                <a:cs typeface="Calibri"/>
              </a:rPr>
              <a:t>in</a:t>
            </a:r>
            <a:r>
              <a:rPr sz="2400" spc="15" dirty="0">
                <a:latin typeface="Calibri"/>
                <a:cs typeface="Calibri"/>
              </a:rPr>
              <a:t> </a:t>
            </a:r>
            <a:r>
              <a:rPr sz="2400" dirty="0">
                <a:latin typeface="Calibri"/>
                <a:cs typeface="Calibri"/>
              </a:rPr>
              <a:t>the</a:t>
            </a:r>
            <a:endParaRPr sz="2400">
              <a:latin typeface="Calibri"/>
              <a:cs typeface="Calibri"/>
            </a:endParaRPr>
          </a:p>
          <a:p>
            <a:pPr marL="12700" marR="5080">
              <a:lnSpc>
                <a:spcPct val="80000"/>
              </a:lnSpc>
              <a:tabLst>
                <a:tab pos="833755" algn="l"/>
                <a:tab pos="1505585" algn="l"/>
                <a:tab pos="4014470" algn="l"/>
                <a:tab pos="4104640" algn="l"/>
              </a:tabLst>
            </a:pPr>
            <a:r>
              <a:rPr sz="2400" dirty="0">
                <a:latin typeface="Calibri"/>
                <a:cs typeface="Calibri"/>
              </a:rPr>
              <a:t>wind.	In autumn the </a:t>
            </a:r>
            <a:r>
              <a:rPr sz="2400" spc="-10" dirty="0">
                <a:latin typeface="Calibri"/>
                <a:cs typeface="Calibri"/>
              </a:rPr>
              <a:t>leaves </a:t>
            </a:r>
            <a:r>
              <a:rPr sz="2400" spc="-5" dirty="0">
                <a:latin typeface="Calibri"/>
                <a:cs typeface="Calibri"/>
              </a:rPr>
              <a:t>of </a:t>
            </a:r>
            <a:r>
              <a:rPr sz="2400" b="1" spc="-5" dirty="0">
                <a:latin typeface="Calibri"/>
                <a:cs typeface="Calibri"/>
              </a:rPr>
              <a:t>these </a:t>
            </a:r>
            <a:r>
              <a:rPr sz="2400" spc="-10" dirty="0">
                <a:latin typeface="Calibri"/>
                <a:cs typeface="Calibri"/>
              </a:rPr>
              <a:t>trees </a:t>
            </a:r>
            <a:r>
              <a:rPr sz="2400" spc="-15" dirty="0">
                <a:latin typeface="Calibri"/>
                <a:cs typeface="Calibri"/>
              </a:rPr>
              <a:t>fall </a:t>
            </a:r>
            <a:r>
              <a:rPr sz="2400" dirty="0">
                <a:latin typeface="Calibri"/>
                <a:cs typeface="Calibri"/>
              </a:rPr>
              <a:t>and </a:t>
            </a:r>
            <a:r>
              <a:rPr sz="2400" spc="-15" dirty="0">
                <a:latin typeface="Calibri"/>
                <a:cs typeface="Calibri"/>
              </a:rPr>
              <a:t>cover  </a:t>
            </a:r>
            <a:r>
              <a:rPr sz="2400" dirty="0">
                <a:latin typeface="Calibri"/>
                <a:cs typeface="Calibri"/>
              </a:rPr>
              <a:t>the </a:t>
            </a:r>
            <a:r>
              <a:rPr sz="2400" spc="-10" dirty="0">
                <a:latin typeface="Calibri"/>
                <a:cs typeface="Calibri"/>
              </a:rPr>
              <a:t>riverbanks </a:t>
            </a:r>
            <a:r>
              <a:rPr sz="2400" spc="-20" dirty="0">
                <a:latin typeface="Calibri"/>
                <a:cs typeface="Calibri"/>
              </a:rPr>
              <a:t>like</a:t>
            </a:r>
            <a:r>
              <a:rPr sz="2400" spc="25" dirty="0">
                <a:latin typeface="Calibri"/>
                <a:cs typeface="Calibri"/>
              </a:rPr>
              <a:t> </a:t>
            </a:r>
            <a:r>
              <a:rPr sz="2400" spc="-10" dirty="0">
                <a:latin typeface="Calibri"/>
                <a:cs typeface="Calibri"/>
              </a:rPr>
              <a:t>golden</a:t>
            </a:r>
            <a:r>
              <a:rPr sz="2400" spc="10" dirty="0">
                <a:latin typeface="Calibri"/>
                <a:cs typeface="Calibri"/>
              </a:rPr>
              <a:t> </a:t>
            </a:r>
            <a:r>
              <a:rPr sz="2400" spc="-40" dirty="0">
                <a:latin typeface="Calibri"/>
                <a:cs typeface="Calibri"/>
              </a:rPr>
              <a:t>snow.		</a:t>
            </a:r>
            <a:r>
              <a:rPr sz="2400" b="1" spc="-5" dirty="0">
                <a:latin typeface="Calibri"/>
                <a:cs typeface="Calibri"/>
              </a:rPr>
              <a:t>Second</a:t>
            </a:r>
            <a:r>
              <a:rPr sz="2400" spc="-5" dirty="0">
                <a:latin typeface="Calibri"/>
                <a:cs typeface="Calibri"/>
              </a:rPr>
              <a:t>, on </a:t>
            </a:r>
            <a:r>
              <a:rPr sz="2400" dirty="0">
                <a:latin typeface="Calibri"/>
                <a:cs typeface="Calibri"/>
              </a:rPr>
              <a:t>the </a:t>
            </a:r>
            <a:r>
              <a:rPr sz="2400" spc="-5" dirty="0">
                <a:latin typeface="Calibri"/>
                <a:cs typeface="Calibri"/>
              </a:rPr>
              <a:t>other</a:t>
            </a:r>
            <a:r>
              <a:rPr sz="2400" spc="-85" dirty="0">
                <a:latin typeface="Calibri"/>
                <a:cs typeface="Calibri"/>
              </a:rPr>
              <a:t> </a:t>
            </a:r>
            <a:r>
              <a:rPr sz="2400" spc="-5" dirty="0">
                <a:latin typeface="Calibri"/>
                <a:cs typeface="Calibri"/>
              </a:rPr>
              <a:t>side  of </a:t>
            </a:r>
            <a:r>
              <a:rPr sz="2400" dirty="0">
                <a:latin typeface="Calibri"/>
                <a:cs typeface="Calibri"/>
              </a:rPr>
              <a:t>the </a:t>
            </a:r>
            <a:r>
              <a:rPr sz="2400" spc="-15" dirty="0">
                <a:latin typeface="Calibri"/>
                <a:cs typeface="Calibri"/>
              </a:rPr>
              <a:t>town </a:t>
            </a:r>
            <a:r>
              <a:rPr sz="2400" dirty="0">
                <a:latin typeface="Calibri"/>
                <a:cs typeface="Calibri"/>
              </a:rPr>
              <a:t>is </a:t>
            </a:r>
            <a:r>
              <a:rPr sz="2400" spc="-10" dirty="0">
                <a:latin typeface="Calibri"/>
                <a:cs typeface="Calibri"/>
              </a:rPr>
              <a:t>Wheaton </a:t>
            </a:r>
            <a:r>
              <a:rPr sz="2400" spc="-5" dirty="0">
                <a:latin typeface="Calibri"/>
                <a:cs typeface="Calibri"/>
              </a:rPr>
              <a:t>Hill, </a:t>
            </a:r>
            <a:r>
              <a:rPr sz="2400" dirty="0">
                <a:latin typeface="Calibri"/>
                <a:cs typeface="Calibri"/>
              </a:rPr>
              <a:t>which is </a:t>
            </a:r>
            <a:r>
              <a:rPr sz="2400" spc="-5" dirty="0">
                <a:latin typeface="Calibri"/>
                <a:cs typeface="Calibri"/>
              </a:rPr>
              <a:t>unusual because </a:t>
            </a:r>
            <a:r>
              <a:rPr sz="2400" dirty="0">
                <a:latin typeface="Calibri"/>
                <a:cs typeface="Calibri"/>
              </a:rPr>
              <a:t>it is  </a:t>
            </a:r>
            <a:r>
              <a:rPr sz="2400" spc="-5" dirty="0">
                <a:latin typeface="Calibri"/>
                <a:cs typeface="Calibri"/>
              </a:rPr>
              <a:t>very</a:t>
            </a:r>
            <a:r>
              <a:rPr sz="2400" spc="10" dirty="0">
                <a:latin typeface="Calibri"/>
                <a:cs typeface="Calibri"/>
              </a:rPr>
              <a:t> </a:t>
            </a:r>
            <a:r>
              <a:rPr sz="2400" spc="-10" dirty="0">
                <a:latin typeface="Calibri"/>
                <a:cs typeface="Calibri"/>
              </a:rPr>
              <a:t>steep.	</a:t>
            </a:r>
            <a:r>
              <a:rPr sz="2400" spc="-25" dirty="0">
                <a:latin typeface="Calibri"/>
                <a:cs typeface="Calibri"/>
              </a:rPr>
              <a:t>Even </a:t>
            </a:r>
            <a:r>
              <a:rPr sz="2400" spc="-5" dirty="0">
                <a:latin typeface="Calibri"/>
                <a:cs typeface="Calibri"/>
              </a:rPr>
              <a:t>though </a:t>
            </a:r>
            <a:r>
              <a:rPr sz="2400" dirty="0">
                <a:latin typeface="Calibri"/>
                <a:cs typeface="Calibri"/>
              </a:rPr>
              <a:t>it is </a:t>
            </a:r>
            <a:r>
              <a:rPr sz="2400" spc="-10" dirty="0">
                <a:latin typeface="Calibri"/>
                <a:cs typeface="Calibri"/>
              </a:rPr>
              <a:t>steep, </a:t>
            </a:r>
            <a:r>
              <a:rPr sz="2400" dirty="0">
                <a:latin typeface="Calibri"/>
                <a:cs typeface="Calibri"/>
              </a:rPr>
              <a:t>climbing </a:t>
            </a:r>
            <a:r>
              <a:rPr sz="2400" b="1" spc="-5" dirty="0">
                <a:latin typeface="Calibri"/>
                <a:cs typeface="Calibri"/>
              </a:rPr>
              <a:t>this </a:t>
            </a:r>
            <a:r>
              <a:rPr sz="2400" spc="-5" dirty="0">
                <a:latin typeface="Calibri"/>
                <a:cs typeface="Calibri"/>
              </a:rPr>
              <a:t>hill </a:t>
            </a:r>
            <a:r>
              <a:rPr sz="2400" dirty="0">
                <a:latin typeface="Calibri"/>
                <a:cs typeface="Calibri"/>
              </a:rPr>
              <a:t>is </a:t>
            </a:r>
            <a:r>
              <a:rPr sz="2400" spc="-5" dirty="0">
                <a:latin typeface="Calibri"/>
                <a:cs typeface="Calibri"/>
              </a:rPr>
              <a:t>not  </a:t>
            </a:r>
            <a:r>
              <a:rPr sz="2400" spc="-10" dirty="0">
                <a:latin typeface="Calibri"/>
                <a:cs typeface="Calibri"/>
              </a:rPr>
              <a:t>dangerous, </a:t>
            </a:r>
            <a:r>
              <a:rPr sz="2400" spc="-5" dirty="0">
                <a:latin typeface="Calibri"/>
                <a:cs typeface="Calibri"/>
              </a:rPr>
              <a:t>because </a:t>
            </a:r>
            <a:r>
              <a:rPr sz="2400" spc="-10" dirty="0">
                <a:latin typeface="Calibri"/>
                <a:cs typeface="Calibri"/>
              </a:rPr>
              <a:t>there are </a:t>
            </a:r>
            <a:r>
              <a:rPr sz="2400" spc="-5" dirty="0">
                <a:latin typeface="Calibri"/>
                <a:cs typeface="Calibri"/>
              </a:rPr>
              <a:t>some firm </a:t>
            </a:r>
            <a:r>
              <a:rPr sz="2400" spc="-15" dirty="0">
                <a:latin typeface="Calibri"/>
                <a:cs typeface="Calibri"/>
              </a:rPr>
              <a:t>rocks </a:t>
            </a:r>
            <a:r>
              <a:rPr sz="2400" dirty="0">
                <a:latin typeface="Calibri"/>
                <a:cs typeface="Calibri"/>
              </a:rPr>
              <a:t>along the  </a:t>
            </a:r>
            <a:r>
              <a:rPr sz="2400" spc="-5" dirty="0">
                <a:latin typeface="Calibri"/>
                <a:cs typeface="Calibri"/>
              </a:rPr>
              <a:t>sides </a:t>
            </a:r>
            <a:r>
              <a:rPr sz="2400" spc="-10" dirty="0">
                <a:latin typeface="Calibri"/>
                <a:cs typeface="Calibri"/>
              </a:rPr>
              <a:t>that can </a:t>
            </a:r>
            <a:r>
              <a:rPr sz="2400" spc="-5" dirty="0">
                <a:latin typeface="Calibri"/>
                <a:cs typeface="Calibri"/>
              </a:rPr>
              <a:t>be used</a:t>
            </a:r>
            <a:r>
              <a:rPr sz="2400" spc="25" dirty="0">
                <a:latin typeface="Calibri"/>
                <a:cs typeface="Calibri"/>
              </a:rPr>
              <a:t> </a:t>
            </a:r>
            <a:r>
              <a:rPr sz="2400" dirty="0">
                <a:latin typeface="Calibri"/>
                <a:cs typeface="Calibri"/>
              </a:rPr>
              <a:t>as </a:t>
            </a:r>
            <a:r>
              <a:rPr sz="2400" spc="-15" dirty="0">
                <a:latin typeface="Calibri"/>
                <a:cs typeface="Calibri"/>
              </a:rPr>
              <a:t>stairs.	</a:t>
            </a:r>
            <a:r>
              <a:rPr sz="2400" spc="-10" dirty="0">
                <a:latin typeface="Calibri"/>
                <a:cs typeface="Calibri"/>
              </a:rPr>
              <a:t>There are </a:t>
            </a:r>
            <a:r>
              <a:rPr sz="2400" spc="-5" dirty="0">
                <a:latin typeface="Calibri"/>
                <a:cs typeface="Calibri"/>
              </a:rPr>
              <a:t>no</a:t>
            </a:r>
            <a:r>
              <a:rPr sz="2400" spc="20" dirty="0">
                <a:latin typeface="Calibri"/>
                <a:cs typeface="Calibri"/>
              </a:rPr>
              <a:t> </a:t>
            </a:r>
            <a:r>
              <a:rPr sz="2400" spc="-5" dirty="0">
                <a:latin typeface="Calibri"/>
                <a:cs typeface="Calibri"/>
              </a:rPr>
              <a:t>trees</a:t>
            </a:r>
            <a:endParaRPr sz="2400">
              <a:latin typeface="Calibri"/>
              <a:cs typeface="Calibri"/>
            </a:endParaRPr>
          </a:p>
          <a:p>
            <a:pPr marL="12700" marR="80645">
              <a:lnSpc>
                <a:spcPct val="80000"/>
              </a:lnSpc>
              <a:tabLst>
                <a:tab pos="4014470" algn="l"/>
                <a:tab pos="6616700" algn="l"/>
              </a:tabLst>
            </a:pPr>
            <a:r>
              <a:rPr sz="2400" spc="-10" dirty="0">
                <a:latin typeface="Calibri"/>
                <a:cs typeface="Calibri"/>
              </a:rPr>
              <a:t>around </a:t>
            </a:r>
            <a:r>
              <a:rPr sz="2400" b="1" spc="-5" dirty="0">
                <a:latin typeface="Calibri"/>
                <a:cs typeface="Calibri"/>
              </a:rPr>
              <a:t>this </a:t>
            </a:r>
            <a:r>
              <a:rPr sz="2400" spc="-5" dirty="0">
                <a:latin typeface="Calibri"/>
                <a:cs typeface="Calibri"/>
              </a:rPr>
              <a:t>hill, so </a:t>
            </a:r>
            <a:r>
              <a:rPr sz="2400" dirty="0">
                <a:latin typeface="Calibri"/>
                <a:cs typeface="Calibri"/>
              </a:rPr>
              <a:t>it </a:t>
            </a:r>
            <a:r>
              <a:rPr sz="2400" spc="-10" dirty="0">
                <a:latin typeface="Calibri"/>
                <a:cs typeface="Calibri"/>
              </a:rPr>
              <a:t>stands </a:t>
            </a:r>
            <a:r>
              <a:rPr sz="2400" dirty="0">
                <a:latin typeface="Calibri"/>
                <a:cs typeface="Calibri"/>
              </a:rPr>
              <a:t>clearly </a:t>
            </a:r>
            <a:r>
              <a:rPr sz="2400" spc="-15" dirty="0">
                <a:latin typeface="Calibri"/>
                <a:cs typeface="Calibri"/>
              </a:rPr>
              <a:t>against </a:t>
            </a:r>
            <a:r>
              <a:rPr sz="2400" dirty="0">
                <a:latin typeface="Calibri"/>
                <a:cs typeface="Calibri"/>
              </a:rPr>
              <a:t>the </a:t>
            </a:r>
            <a:r>
              <a:rPr sz="2400" spc="-5" dirty="0">
                <a:latin typeface="Calibri"/>
                <a:cs typeface="Calibri"/>
              </a:rPr>
              <a:t>sky </a:t>
            </a:r>
            <a:r>
              <a:rPr sz="2400" dirty="0">
                <a:latin typeface="Calibri"/>
                <a:cs typeface="Calibri"/>
              </a:rPr>
              <a:t>and </a:t>
            </a:r>
            <a:r>
              <a:rPr sz="2400" spc="-10" dirty="0">
                <a:latin typeface="Calibri"/>
                <a:cs typeface="Calibri"/>
              </a:rPr>
              <a:t>can  </a:t>
            </a:r>
            <a:r>
              <a:rPr sz="2400" spc="-5" dirty="0">
                <a:latin typeface="Calibri"/>
                <a:cs typeface="Calibri"/>
              </a:rPr>
              <a:t>be seen </a:t>
            </a:r>
            <a:r>
              <a:rPr sz="2400" spc="-15" dirty="0">
                <a:latin typeface="Calibri"/>
                <a:cs typeface="Calibri"/>
              </a:rPr>
              <a:t>from many</a:t>
            </a:r>
            <a:r>
              <a:rPr sz="2400" spc="25" dirty="0">
                <a:latin typeface="Calibri"/>
                <a:cs typeface="Calibri"/>
              </a:rPr>
              <a:t> </a:t>
            </a:r>
            <a:r>
              <a:rPr sz="2400" dirty="0">
                <a:latin typeface="Calibri"/>
                <a:cs typeface="Calibri"/>
              </a:rPr>
              <a:t>miles </a:t>
            </a:r>
            <a:r>
              <a:rPr sz="2400" spc="-50" dirty="0">
                <a:latin typeface="Calibri"/>
                <a:cs typeface="Calibri"/>
              </a:rPr>
              <a:t>away.	</a:t>
            </a:r>
            <a:r>
              <a:rPr sz="2400" b="1" spc="-5" dirty="0">
                <a:latin typeface="Calibri"/>
                <a:cs typeface="Calibri"/>
              </a:rPr>
              <a:t>The third </a:t>
            </a:r>
            <a:r>
              <a:rPr sz="2400" b="1" dirty="0">
                <a:latin typeface="Calibri"/>
                <a:cs typeface="Calibri"/>
              </a:rPr>
              <a:t>amazing  </a:t>
            </a:r>
            <a:r>
              <a:rPr sz="2400" b="1" spc="-20" dirty="0">
                <a:latin typeface="Calibri"/>
                <a:cs typeface="Calibri"/>
              </a:rPr>
              <a:t>feature </a:t>
            </a:r>
            <a:r>
              <a:rPr sz="2400" dirty="0">
                <a:latin typeface="Calibri"/>
                <a:cs typeface="Calibri"/>
              </a:rPr>
              <a:t>is the Big </a:t>
            </a:r>
            <a:r>
              <a:rPr sz="2400" spc="-5" dirty="0">
                <a:latin typeface="Calibri"/>
                <a:cs typeface="Calibri"/>
              </a:rPr>
              <a:t>Old </a:t>
            </a:r>
            <a:r>
              <a:rPr sz="2400" spc="-40" dirty="0">
                <a:latin typeface="Calibri"/>
                <a:cs typeface="Calibri"/>
              </a:rPr>
              <a:t>Tree. </a:t>
            </a:r>
            <a:r>
              <a:rPr sz="2400" spc="-5" dirty="0">
                <a:latin typeface="Calibri"/>
                <a:cs typeface="Calibri"/>
              </a:rPr>
              <a:t>This </a:t>
            </a:r>
            <a:r>
              <a:rPr sz="2400" spc="-10" dirty="0">
                <a:latin typeface="Calibri"/>
                <a:cs typeface="Calibri"/>
              </a:rPr>
              <a:t>tree stands two hundred  </a:t>
            </a:r>
            <a:r>
              <a:rPr sz="2400" spc="-20" dirty="0">
                <a:latin typeface="Calibri"/>
                <a:cs typeface="Calibri"/>
              </a:rPr>
              <a:t>feet </a:t>
            </a:r>
            <a:r>
              <a:rPr sz="2400" spc="-10" dirty="0">
                <a:latin typeface="Calibri"/>
                <a:cs typeface="Calibri"/>
              </a:rPr>
              <a:t>tall </a:t>
            </a:r>
            <a:r>
              <a:rPr sz="2400" dirty="0">
                <a:latin typeface="Calibri"/>
                <a:cs typeface="Calibri"/>
              </a:rPr>
              <a:t>and is </a:t>
            </a:r>
            <a:r>
              <a:rPr sz="2400" spc="-10" dirty="0">
                <a:latin typeface="Calibri"/>
                <a:cs typeface="Calibri"/>
              </a:rPr>
              <a:t>probably </a:t>
            </a:r>
            <a:r>
              <a:rPr sz="2400" dirty="0">
                <a:latin typeface="Calibri"/>
                <a:cs typeface="Calibri"/>
              </a:rPr>
              <a:t>about </a:t>
            </a:r>
            <a:r>
              <a:rPr sz="2400" spc="-5" dirty="0">
                <a:latin typeface="Calibri"/>
                <a:cs typeface="Calibri"/>
              </a:rPr>
              <a:t>six </a:t>
            </a:r>
            <a:r>
              <a:rPr sz="2400" spc="-10" dirty="0">
                <a:latin typeface="Calibri"/>
                <a:cs typeface="Calibri"/>
              </a:rPr>
              <a:t>hundred</a:t>
            </a:r>
            <a:r>
              <a:rPr sz="2400" spc="45" dirty="0">
                <a:latin typeface="Calibri"/>
                <a:cs typeface="Calibri"/>
              </a:rPr>
              <a:t> </a:t>
            </a:r>
            <a:r>
              <a:rPr sz="2400" spc="-10" dirty="0">
                <a:latin typeface="Calibri"/>
                <a:cs typeface="Calibri"/>
              </a:rPr>
              <a:t>years</a:t>
            </a:r>
            <a:r>
              <a:rPr sz="2400" spc="-25" dirty="0">
                <a:latin typeface="Calibri"/>
                <a:cs typeface="Calibri"/>
              </a:rPr>
              <a:t> </a:t>
            </a:r>
            <a:r>
              <a:rPr sz="2400" spc="-5" dirty="0">
                <a:latin typeface="Calibri"/>
                <a:cs typeface="Calibri"/>
              </a:rPr>
              <a:t>old.	</a:t>
            </a:r>
            <a:r>
              <a:rPr sz="2400" b="1" spc="-105" dirty="0">
                <a:latin typeface="Calibri"/>
                <a:cs typeface="Calibri"/>
              </a:rPr>
              <a:t>To  </a:t>
            </a:r>
            <a:r>
              <a:rPr sz="2400" b="1" spc="-5" dirty="0">
                <a:latin typeface="Calibri"/>
                <a:cs typeface="Calibri"/>
              </a:rPr>
              <a:t>summarize, these </a:t>
            </a:r>
            <a:r>
              <a:rPr sz="2400" b="1" spc="-10" dirty="0">
                <a:latin typeface="Calibri"/>
                <a:cs typeface="Calibri"/>
              </a:rPr>
              <a:t>three </a:t>
            </a:r>
            <a:r>
              <a:rPr sz="2400" b="1" spc="-5" dirty="0">
                <a:latin typeface="Calibri"/>
                <a:cs typeface="Calibri"/>
              </a:rPr>
              <a:t>landmarks </a:t>
            </a:r>
            <a:r>
              <a:rPr sz="2400" spc="-15" dirty="0">
                <a:latin typeface="Calibri"/>
                <a:cs typeface="Calibri"/>
              </a:rPr>
              <a:t>are </a:t>
            </a:r>
            <a:r>
              <a:rPr sz="2400" dirty="0">
                <a:latin typeface="Calibri"/>
                <a:cs typeface="Calibri"/>
              </a:rPr>
              <a:t>truly </a:t>
            </a:r>
            <a:r>
              <a:rPr sz="2400" spc="-5" dirty="0">
                <a:latin typeface="Calibri"/>
                <a:cs typeface="Calibri"/>
              </a:rPr>
              <a:t>amazing </a:t>
            </a:r>
            <a:r>
              <a:rPr sz="2400" dirty="0">
                <a:latin typeface="Calibri"/>
                <a:cs typeface="Calibri"/>
              </a:rPr>
              <a:t>and  </a:t>
            </a:r>
            <a:r>
              <a:rPr sz="2400" spc="-20" dirty="0">
                <a:latin typeface="Calibri"/>
                <a:cs typeface="Calibri"/>
              </a:rPr>
              <a:t>make </a:t>
            </a:r>
            <a:r>
              <a:rPr sz="2400" spc="-25" dirty="0">
                <a:latin typeface="Calibri"/>
                <a:cs typeface="Calibri"/>
              </a:rPr>
              <a:t>my </a:t>
            </a:r>
            <a:r>
              <a:rPr sz="2400" spc="-10" dirty="0">
                <a:latin typeface="Calibri"/>
                <a:cs typeface="Calibri"/>
              </a:rPr>
              <a:t>hometown </a:t>
            </a:r>
            <a:r>
              <a:rPr sz="2400" dirty="0">
                <a:latin typeface="Calibri"/>
                <a:cs typeface="Calibri"/>
              </a:rPr>
              <a:t>a </a:t>
            </a:r>
            <a:r>
              <a:rPr sz="2400" spc="-10" dirty="0">
                <a:latin typeface="Calibri"/>
                <a:cs typeface="Calibri"/>
              </a:rPr>
              <a:t>famous</a:t>
            </a:r>
            <a:r>
              <a:rPr sz="2400" spc="-5" dirty="0">
                <a:latin typeface="Calibri"/>
                <a:cs typeface="Calibri"/>
              </a:rPr>
              <a:t> </a:t>
            </a:r>
            <a:r>
              <a:rPr sz="2400" dirty="0">
                <a:latin typeface="Calibri"/>
                <a:cs typeface="Calibri"/>
              </a:rPr>
              <a:t>place.</a:t>
            </a:r>
            <a:endParaRPr sz="2400">
              <a:latin typeface="Calibri"/>
              <a:cs typeface="Calibri"/>
            </a:endParaRPr>
          </a:p>
          <a:p>
            <a:pPr marL="12700">
              <a:lnSpc>
                <a:spcPct val="100000"/>
              </a:lnSpc>
              <a:spcBef>
                <a:spcPts val="35"/>
              </a:spcBef>
            </a:pPr>
            <a:r>
              <a:rPr sz="2400" dirty="0">
                <a:latin typeface="Times New Roman"/>
                <a:cs typeface="Times New Roman"/>
              </a:rPr>
              <a:t>.</a:t>
            </a:r>
            <a:endParaRPr sz="2400">
              <a:latin typeface="Times New Roman"/>
              <a:cs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375005" y="695325"/>
            <a:ext cx="8243570" cy="5173980"/>
          </a:xfrm>
          <a:prstGeom prst="rect">
            <a:avLst/>
          </a:prstGeom>
        </p:spPr>
        <p:txBody>
          <a:bodyPr vert="horz" wrap="square" lIns="0" tIns="12700" rIns="0" bIns="0" rtlCol="0">
            <a:spAutoFit/>
          </a:bodyPr>
          <a:lstStyle/>
          <a:p>
            <a:pPr marL="1278890">
              <a:lnSpc>
                <a:spcPct val="100000"/>
              </a:lnSpc>
              <a:spcBef>
                <a:spcPts val="100"/>
              </a:spcBef>
            </a:pPr>
            <a:r>
              <a:rPr sz="2400" b="1" spc="-5" dirty="0">
                <a:latin typeface="Times New Roman"/>
                <a:cs typeface="Times New Roman"/>
              </a:rPr>
              <a:t>Read </a:t>
            </a:r>
            <a:r>
              <a:rPr sz="2400" b="1" dirty="0">
                <a:latin typeface="Times New Roman"/>
                <a:cs typeface="Times New Roman"/>
              </a:rPr>
              <a:t>the </a:t>
            </a:r>
            <a:r>
              <a:rPr sz="2400" b="1" spc="-5" dirty="0">
                <a:latin typeface="Times New Roman"/>
                <a:cs typeface="Times New Roman"/>
              </a:rPr>
              <a:t>following </a:t>
            </a:r>
            <a:r>
              <a:rPr sz="2400" b="1" dirty="0">
                <a:latin typeface="Times New Roman"/>
                <a:cs typeface="Times New Roman"/>
              </a:rPr>
              <a:t>paragraph. What </a:t>
            </a:r>
            <a:r>
              <a:rPr sz="2400" b="1" spc="-5" dirty="0">
                <a:latin typeface="Times New Roman"/>
                <a:cs typeface="Times New Roman"/>
              </a:rPr>
              <a:t>can </a:t>
            </a:r>
            <a:r>
              <a:rPr sz="2400" b="1" dirty="0">
                <a:latin typeface="Times New Roman"/>
                <a:cs typeface="Times New Roman"/>
              </a:rPr>
              <a:t>you</a:t>
            </a:r>
            <a:r>
              <a:rPr sz="2400" b="1" spc="-65" dirty="0">
                <a:latin typeface="Times New Roman"/>
                <a:cs typeface="Times New Roman"/>
              </a:rPr>
              <a:t> </a:t>
            </a:r>
            <a:r>
              <a:rPr sz="2400" b="1" dirty="0">
                <a:latin typeface="Times New Roman"/>
                <a:cs typeface="Times New Roman"/>
              </a:rPr>
              <a:t>notice?</a:t>
            </a:r>
            <a:endParaRPr sz="2400" dirty="0">
              <a:latin typeface="Times New Roman"/>
              <a:cs typeface="Times New Roman"/>
            </a:endParaRPr>
          </a:p>
          <a:p>
            <a:pPr>
              <a:lnSpc>
                <a:spcPct val="100000"/>
              </a:lnSpc>
              <a:spcBef>
                <a:spcPts val="50"/>
              </a:spcBef>
            </a:pPr>
            <a:endParaRPr sz="2200" dirty="0">
              <a:latin typeface="Times New Roman"/>
              <a:cs typeface="Times New Roman"/>
            </a:endParaRPr>
          </a:p>
          <a:p>
            <a:pPr marL="2773680" algn="just">
              <a:lnSpc>
                <a:spcPct val="100000"/>
              </a:lnSpc>
            </a:pPr>
            <a:r>
              <a:rPr sz="2400" b="1" spc="-5" dirty="0">
                <a:solidFill>
                  <a:srgbClr val="2A5A05"/>
                </a:solidFill>
                <a:latin typeface="Calibri"/>
                <a:cs typeface="Calibri"/>
              </a:rPr>
              <a:t>Qualities </a:t>
            </a:r>
            <a:r>
              <a:rPr sz="2400" b="1" dirty="0">
                <a:solidFill>
                  <a:srgbClr val="2A5A05"/>
                </a:solidFill>
                <a:latin typeface="Calibri"/>
                <a:cs typeface="Calibri"/>
              </a:rPr>
              <a:t>of a </a:t>
            </a:r>
            <a:r>
              <a:rPr sz="2400" b="1" spc="-5" dirty="0">
                <a:solidFill>
                  <a:srgbClr val="2A5A05"/>
                </a:solidFill>
                <a:latin typeface="Calibri"/>
                <a:cs typeface="Calibri"/>
              </a:rPr>
              <a:t>Good</a:t>
            </a:r>
            <a:r>
              <a:rPr sz="2400" b="1" spc="-15" dirty="0">
                <a:solidFill>
                  <a:srgbClr val="2A5A05"/>
                </a:solidFill>
                <a:latin typeface="Calibri"/>
                <a:cs typeface="Calibri"/>
              </a:rPr>
              <a:t> </a:t>
            </a:r>
            <a:r>
              <a:rPr sz="2400" b="1" dirty="0">
                <a:solidFill>
                  <a:srgbClr val="2A5A05"/>
                </a:solidFill>
                <a:latin typeface="Calibri"/>
                <a:cs typeface="Calibri"/>
              </a:rPr>
              <a:t>Friend</a:t>
            </a:r>
            <a:endParaRPr sz="2400" dirty="0">
              <a:latin typeface="Calibri"/>
              <a:cs typeface="Calibri"/>
            </a:endParaRPr>
          </a:p>
          <a:p>
            <a:pPr marL="12700" marR="5080" indent="914400" algn="just">
              <a:lnSpc>
                <a:spcPct val="99800"/>
              </a:lnSpc>
              <a:spcBef>
                <a:spcPts val="1195"/>
              </a:spcBef>
            </a:pPr>
            <a:r>
              <a:rPr sz="2400" b="1" spc="-10" dirty="0">
                <a:solidFill>
                  <a:srgbClr val="2A5A05"/>
                </a:solidFill>
                <a:latin typeface="Calibri"/>
                <a:cs typeface="Calibri"/>
              </a:rPr>
              <a:t>There are three </a:t>
            </a:r>
            <a:r>
              <a:rPr sz="2400" b="1" spc="-5" dirty="0">
                <a:solidFill>
                  <a:srgbClr val="2A5A05"/>
                </a:solidFill>
                <a:latin typeface="Calibri"/>
                <a:cs typeface="Calibri"/>
              </a:rPr>
              <a:t>qualities </a:t>
            </a:r>
            <a:r>
              <a:rPr sz="2400" b="1" spc="-10" dirty="0">
                <a:solidFill>
                  <a:srgbClr val="2A5A05"/>
                </a:solidFill>
                <a:latin typeface="Calibri"/>
                <a:cs typeface="Calibri"/>
              </a:rPr>
              <a:t>that </a:t>
            </a:r>
            <a:r>
              <a:rPr sz="2400" b="1" dirty="0">
                <a:solidFill>
                  <a:srgbClr val="2A5A05"/>
                </a:solidFill>
                <a:latin typeface="Calibri"/>
                <a:cs typeface="Calibri"/>
              </a:rPr>
              <a:t>I need </a:t>
            </a:r>
            <a:r>
              <a:rPr sz="2400" b="1" spc="-15" dirty="0">
                <a:solidFill>
                  <a:srgbClr val="2A5A05"/>
                </a:solidFill>
                <a:latin typeface="Calibri"/>
                <a:cs typeface="Calibri"/>
              </a:rPr>
              <a:t>to </a:t>
            </a:r>
            <a:r>
              <a:rPr sz="2400" b="1" dirty="0">
                <a:solidFill>
                  <a:srgbClr val="2A5A05"/>
                </a:solidFill>
                <a:latin typeface="Calibri"/>
                <a:cs typeface="Calibri"/>
              </a:rPr>
              <a:t>see </a:t>
            </a:r>
            <a:r>
              <a:rPr sz="2400" b="1" spc="-5" dirty="0">
                <a:solidFill>
                  <a:srgbClr val="2A5A05"/>
                </a:solidFill>
                <a:latin typeface="Calibri"/>
                <a:cs typeface="Calibri"/>
              </a:rPr>
              <a:t>in </a:t>
            </a:r>
            <a:r>
              <a:rPr sz="2400" b="1" dirty="0">
                <a:solidFill>
                  <a:srgbClr val="2A5A05"/>
                </a:solidFill>
                <a:latin typeface="Calibri"/>
                <a:cs typeface="Calibri"/>
              </a:rPr>
              <a:t>a </a:t>
            </a:r>
            <a:r>
              <a:rPr sz="2400" b="1" spc="-10" dirty="0">
                <a:solidFill>
                  <a:srgbClr val="2A5A05"/>
                </a:solidFill>
                <a:latin typeface="Calibri"/>
                <a:cs typeface="Calibri"/>
              </a:rPr>
              <a:t>good  </a:t>
            </a:r>
            <a:r>
              <a:rPr sz="2400" b="1" spc="-5" dirty="0">
                <a:solidFill>
                  <a:srgbClr val="2A5A05"/>
                </a:solidFill>
                <a:latin typeface="Calibri"/>
                <a:cs typeface="Calibri"/>
              </a:rPr>
              <a:t>friend. </a:t>
            </a:r>
            <a:r>
              <a:rPr sz="2400" b="1" dirty="0">
                <a:solidFill>
                  <a:srgbClr val="2A5A05"/>
                </a:solidFill>
                <a:latin typeface="Calibri"/>
                <a:cs typeface="Calibri"/>
              </a:rPr>
              <a:t>A </a:t>
            </a:r>
            <a:r>
              <a:rPr sz="2400" b="1" spc="-5" dirty="0">
                <a:solidFill>
                  <a:srgbClr val="2A5A05"/>
                </a:solidFill>
                <a:latin typeface="Calibri"/>
                <a:cs typeface="Calibri"/>
              </a:rPr>
              <a:t>good friend shouldn't </a:t>
            </a:r>
            <a:r>
              <a:rPr sz="2400" b="1" spc="-10" dirty="0">
                <a:solidFill>
                  <a:srgbClr val="2A5A05"/>
                </a:solidFill>
                <a:latin typeface="Calibri"/>
                <a:cs typeface="Calibri"/>
              </a:rPr>
              <a:t>tell </a:t>
            </a:r>
            <a:r>
              <a:rPr sz="2400" b="1" dirty="0">
                <a:solidFill>
                  <a:srgbClr val="2A5A05"/>
                </a:solidFill>
                <a:latin typeface="Calibri"/>
                <a:cs typeface="Calibri"/>
              </a:rPr>
              <a:t>lies. I need </a:t>
            </a:r>
            <a:r>
              <a:rPr sz="2400" b="1" spc="-15" dirty="0">
                <a:solidFill>
                  <a:srgbClr val="2A5A05"/>
                </a:solidFill>
                <a:latin typeface="Calibri"/>
                <a:cs typeface="Calibri"/>
              </a:rPr>
              <a:t>to </a:t>
            </a:r>
            <a:r>
              <a:rPr sz="2400" b="1" spc="-5" dirty="0">
                <a:solidFill>
                  <a:srgbClr val="2A5A05"/>
                </a:solidFill>
                <a:latin typeface="Calibri"/>
                <a:cs typeface="Calibri"/>
              </a:rPr>
              <a:t>trust </a:t>
            </a:r>
            <a:r>
              <a:rPr sz="2400" b="1" dirty="0">
                <a:solidFill>
                  <a:srgbClr val="2A5A05"/>
                </a:solidFill>
                <a:latin typeface="Calibri"/>
                <a:cs typeface="Calibri"/>
              </a:rPr>
              <a:t>him so  </a:t>
            </a:r>
            <a:r>
              <a:rPr sz="2400" b="1" spc="-5" dirty="0">
                <a:solidFill>
                  <a:srgbClr val="2A5A05"/>
                </a:solidFill>
                <a:latin typeface="Calibri"/>
                <a:cs typeface="Calibri"/>
              </a:rPr>
              <a:t>that </a:t>
            </a:r>
            <a:r>
              <a:rPr sz="2400" b="1" dirty="0">
                <a:solidFill>
                  <a:srgbClr val="2A5A05"/>
                </a:solidFill>
                <a:latin typeface="Calibri"/>
                <a:cs typeface="Calibri"/>
              </a:rPr>
              <a:t>I </a:t>
            </a:r>
            <a:r>
              <a:rPr sz="2400" b="1" spc="-5" dirty="0">
                <a:solidFill>
                  <a:srgbClr val="2A5A05"/>
                </a:solidFill>
                <a:latin typeface="Calibri"/>
                <a:cs typeface="Calibri"/>
              </a:rPr>
              <a:t>can </a:t>
            </a:r>
            <a:r>
              <a:rPr sz="2400" b="1" spc="-10" dirty="0">
                <a:solidFill>
                  <a:srgbClr val="2A5A05"/>
                </a:solidFill>
                <a:latin typeface="Calibri"/>
                <a:cs typeface="Calibri"/>
              </a:rPr>
              <a:t>talk </a:t>
            </a:r>
            <a:r>
              <a:rPr sz="2400" b="1" spc="-15" dirty="0">
                <a:solidFill>
                  <a:srgbClr val="2A5A05"/>
                </a:solidFill>
                <a:latin typeface="Calibri"/>
                <a:cs typeface="Calibri"/>
              </a:rPr>
              <a:t>to </a:t>
            </a:r>
            <a:r>
              <a:rPr sz="2400" b="1" spc="-10" dirty="0">
                <a:solidFill>
                  <a:srgbClr val="2A5A05"/>
                </a:solidFill>
                <a:latin typeface="Calibri"/>
                <a:cs typeface="Calibri"/>
              </a:rPr>
              <a:t>him, </a:t>
            </a:r>
            <a:r>
              <a:rPr sz="2400" b="1" dirty="0">
                <a:solidFill>
                  <a:srgbClr val="2A5A05"/>
                </a:solidFill>
                <a:latin typeface="Calibri"/>
                <a:cs typeface="Calibri"/>
              </a:rPr>
              <a:t>and </a:t>
            </a:r>
            <a:r>
              <a:rPr sz="2400" b="1" spc="-10" dirty="0">
                <a:solidFill>
                  <a:srgbClr val="2A5A05"/>
                </a:solidFill>
                <a:latin typeface="Calibri"/>
                <a:cs typeface="Calibri"/>
              </a:rPr>
              <a:t>good </a:t>
            </a:r>
            <a:r>
              <a:rPr sz="2400" b="1" spc="-5" dirty="0">
                <a:solidFill>
                  <a:srgbClr val="2A5A05"/>
                </a:solidFill>
                <a:latin typeface="Calibri"/>
                <a:cs typeface="Calibri"/>
              </a:rPr>
              <a:t>friend </a:t>
            </a:r>
            <a:r>
              <a:rPr sz="2400" b="1" dirty="0">
                <a:solidFill>
                  <a:srgbClr val="2A5A05"/>
                </a:solidFill>
                <a:latin typeface="Calibri"/>
                <a:cs typeface="Calibri"/>
              </a:rPr>
              <a:t>should </a:t>
            </a:r>
            <a:r>
              <a:rPr sz="2400" b="1" spc="-5" dirty="0">
                <a:solidFill>
                  <a:srgbClr val="2A5A05"/>
                </a:solidFill>
                <a:latin typeface="Calibri"/>
                <a:cs typeface="Calibri"/>
              </a:rPr>
              <a:t>be </a:t>
            </a:r>
            <a:r>
              <a:rPr sz="2400" b="1" spc="-10" dirty="0">
                <a:solidFill>
                  <a:srgbClr val="2A5A05"/>
                </a:solidFill>
                <a:latin typeface="Calibri"/>
                <a:cs typeface="Calibri"/>
              </a:rPr>
              <a:t>there </a:t>
            </a:r>
            <a:r>
              <a:rPr sz="2400" b="1" spc="-5" dirty="0">
                <a:solidFill>
                  <a:srgbClr val="2A5A05"/>
                </a:solidFill>
                <a:latin typeface="Calibri"/>
                <a:cs typeface="Calibri"/>
              </a:rPr>
              <a:t>when </a:t>
            </a:r>
            <a:r>
              <a:rPr sz="2400" b="1" dirty="0">
                <a:solidFill>
                  <a:srgbClr val="2A5A05"/>
                </a:solidFill>
                <a:latin typeface="Calibri"/>
                <a:cs typeface="Calibri"/>
              </a:rPr>
              <a:t>I  need </a:t>
            </a:r>
            <a:r>
              <a:rPr sz="2400" b="1" spc="-5" dirty="0">
                <a:solidFill>
                  <a:srgbClr val="2A5A05"/>
                </a:solidFill>
                <a:latin typeface="Calibri"/>
                <a:cs typeface="Calibri"/>
              </a:rPr>
              <a:t>him. </a:t>
            </a:r>
            <a:r>
              <a:rPr sz="2400" b="1" dirty="0">
                <a:solidFill>
                  <a:srgbClr val="2A5A05"/>
                </a:solidFill>
                <a:latin typeface="Calibri"/>
                <a:cs typeface="Calibri"/>
              </a:rPr>
              <a:t>I should </a:t>
            </a:r>
            <a:r>
              <a:rPr sz="2400" b="1" spc="-5" dirty="0">
                <a:solidFill>
                  <a:srgbClr val="2A5A05"/>
                </a:solidFill>
                <a:latin typeface="Calibri"/>
                <a:cs typeface="Calibri"/>
              </a:rPr>
              <a:t>be </a:t>
            </a:r>
            <a:r>
              <a:rPr sz="2400" b="1" dirty="0">
                <a:solidFill>
                  <a:srgbClr val="2A5A05"/>
                </a:solidFill>
                <a:latin typeface="Calibri"/>
                <a:cs typeface="Calibri"/>
              </a:rPr>
              <a:t>able </a:t>
            </a:r>
            <a:r>
              <a:rPr sz="2400" b="1" spc="-15" dirty="0">
                <a:solidFill>
                  <a:srgbClr val="2A5A05"/>
                </a:solidFill>
                <a:latin typeface="Calibri"/>
                <a:cs typeface="Calibri"/>
              </a:rPr>
              <a:t>to </a:t>
            </a:r>
            <a:r>
              <a:rPr sz="2400" b="1" spc="-10" dirty="0">
                <a:solidFill>
                  <a:srgbClr val="2A5A05"/>
                </a:solidFill>
                <a:latin typeface="Calibri"/>
                <a:cs typeface="Calibri"/>
              </a:rPr>
              <a:t>find </a:t>
            </a:r>
            <a:r>
              <a:rPr sz="2400" b="1" spc="-5" dirty="0">
                <a:solidFill>
                  <a:srgbClr val="2A5A05"/>
                </a:solidFill>
                <a:latin typeface="Calibri"/>
                <a:cs typeface="Calibri"/>
              </a:rPr>
              <a:t>him </a:t>
            </a:r>
            <a:r>
              <a:rPr sz="2400" b="1" dirty="0">
                <a:solidFill>
                  <a:srgbClr val="2A5A05"/>
                </a:solidFill>
                <a:latin typeface="Calibri"/>
                <a:cs typeface="Calibri"/>
              </a:rPr>
              <a:t>near me </a:t>
            </a:r>
            <a:r>
              <a:rPr sz="2400" b="1" spc="-5" dirty="0">
                <a:solidFill>
                  <a:srgbClr val="2A5A05"/>
                </a:solidFill>
                <a:latin typeface="Calibri"/>
                <a:cs typeface="Calibri"/>
              </a:rPr>
              <a:t>when </a:t>
            </a:r>
            <a:r>
              <a:rPr sz="2400" b="1" dirty="0">
                <a:solidFill>
                  <a:srgbClr val="2A5A05"/>
                </a:solidFill>
                <a:latin typeface="Calibri"/>
                <a:cs typeface="Calibri"/>
              </a:rPr>
              <a:t>I am </a:t>
            </a:r>
            <a:r>
              <a:rPr sz="2400" b="1" spc="-5" dirty="0">
                <a:solidFill>
                  <a:srgbClr val="2A5A05"/>
                </a:solidFill>
                <a:latin typeface="Calibri"/>
                <a:cs typeface="Calibri"/>
              </a:rPr>
              <a:t>in </a:t>
            </a:r>
            <a:r>
              <a:rPr sz="2400" b="1" dirty="0">
                <a:solidFill>
                  <a:srgbClr val="2A5A05"/>
                </a:solidFill>
                <a:latin typeface="Calibri"/>
                <a:cs typeface="Calibri"/>
              </a:rPr>
              <a:t>a  bad </a:t>
            </a:r>
            <a:r>
              <a:rPr sz="2400" b="1" spc="-5" dirty="0">
                <a:solidFill>
                  <a:srgbClr val="2A5A05"/>
                </a:solidFill>
                <a:latin typeface="Calibri"/>
                <a:cs typeface="Calibri"/>
              </a:rPr>
              <a:t>mood </a:t>
            </a:r>
            <a:r>
              <a:rPr sz="2400" b="1" dirty="0">
                <a:solidFill>
                  <a:srgbClr val="2A5A05"/>
                </a:solidFill>
                <a:latin typeface="Calibri"/>
                <a:cs typeface="Calibri"/>
              </a:rPr>
              <a:t>or </a:t>
            </a:r>
            <a:r>
              <a:rPr sz="2400" b="1" spc="-5" dirty="0">
                <a:solidFill>
                  <a:srgbClr val="2A5A05"/>
                </a:solidFill>
                <a:latin typeface="Calibri"/>
                <a:cs typeface="Calibri"/>
              </a:rPr>
              <a:t>when </a:t>
            </a:r>
            <a:r>
              <a:rPr sz="2400" b="1" dirty="0">
                <a:solidFill>
                  <a:srgbClr val="2A5A05"/>
                </a:solidFill>
                <a:latin typeface="Calibri"/>
                <a:cs typeface="Calibri"/>
              </a:rPr>
              <a:t>I </a:t>
            </a:r>
            <a:r>
              <a:rPr sz="2400" b="1" spc="-20" dirty="0">
                <a:solidFill>
                  <a:srgbClr val="2A5A05"/>
                </a:solidFill>
                <a:latin typeface="Calibri"/>
                <a:cs typeface="Calibri"/>
              </a:rPr>
              <a:t>have </a:t>
            </a:r>
            <a:r>
              <a:rPr sz="2400" b="1" dirty="0">
                <a:solidFill>
                  <a:srgbClr val="2A5A05"/>
                </a:solidFill>
                <a:latin typeface="Calibri"/>
                <a:cs typeface="Calibri"/>
              </a:rPr>
              <a:t>a </a:t>
            </a:r>
            <a:r>
              <a:rPr sz="2400" b="1" spc="-10" dirty="0">
                <a:solidFill>
                  <a:srgbClr val="2A5A05"/>
                </a:solidFill>
                <a:latin typeface="Calibri"/>
                <a:cs typeface="Calibri"/>
              </a:rPr>
              <a:t>problem. </a:t>
            </a:r>
            <a:r>
              <a:rPr sz="2400" b="1" spc="-5" dirty="0">
                <a:solidFill>
                  <a:srgbClr val="2A5A05"/>
                </a:solidFill>
                <a:latin typeface="Calibri"/>
                <a:cs typeface="Calibri"/>
              </a:rPr>
              <a:t>When </a:t>
            </a:r>
            <a:r>
              <a:rPr sz="2400" b="1" spc="-10" dirty="0">
                <a:solidFill>
                  <a:srgbClr val="2A5A05"/>
                </a:solidFill>
                <a:latin typeface="Calibri"/>
                <a:cs typeface="Calibri"/>
              </a:rPr>
              <a:t>it </a:t>
            </a:r>
            <a:r>
              <a:rPr sz="2400" b="1" spc="-5" dirty="0">
                <a:solidFill>
                  <a:srgbClr val="2A5A05"/>
                </a:solidFill>
                <a:latin typeface="Calibri"/>
                <a:cs typeface="Calibri"/>
              </a:rPr>
              <a:t>is </a:t>
            </a:r>
            <a:r>
              <a:rPr sz="2400" b="1" spc="-15" dirty="0">
                <a:solidFill>
                  <a:srgbClr val="2A5A05"/>
                </a:solidFill>
                <a:latin typeface="Calibri"/>
                <a:cs typeface="Calibri"/>
              </a:rPr>
              <a:t>necessary, </a:t>
            </a:r>
            <a:r>
              <a:rPr sz="2400" b="1" spc="-10" dirty="0">
                <a:solidFill>
                  <a:srgbClr val="2A5A05"/>
                </a:solidFill>
                <a:latin typeface="Calibri"/>
                <a:cs typeface="Calibri"/>
              </a:rPr>
              <a:t>he  </a:t>
            </a:r>
            <a:r>
              <a:rPr sz="2400" b="1" dirty="0">
                <a:solidFill>
                  <a:srgbClr val="2A5A05"/>
                </a:solidFill>
                <a:latin typeface="Calibri"/>
                <a:cs typeface="Calibri"/>
              </a:rPr>
              <a:t>should </a:t>
            </a:r>
            <a:r>
              <a:rPr sz="2400" b="1" spc="-10" dirty="0">
                <a:solidFill>
                  <a:srgbClr val="2A5A05"/>
                </a:solidFill>
                <a:latin typeface="Calibri"/>
                <a:cs typeface="Calibri"/>
              </a:rPr>
              <a:t>criticize </a:t>
            </a:r>
            <a:r>
              <a:rPr sz="2400" b="1" dirty="0">
                <a:solidFill>
                  <a:srgbClr val="2A5A05"/>
                </a:solidFill>
                <a:latin typeface="Calibri"/>
                <a:cs typeface="Calibri"/>
              </a:rPr>
              <a:t>me so </a:t>
            </a:r>
            <a:r>
              <a:rPr sz="2400" b="1" spc="-10" dirty="0">
                <a:solidFill>
                  <a:srgbClr val="2A5A05"/>
                </a:solidFill>
                <a:latin typeface="Calibri"/>
                <a:cs typeface="Calibri"/>
              </a:rPr>
              <a:t>that </a:t>
            </a:r>
            <a:r>
              <a:rPr sz="2400" b="1" dirty="0">
                <a:solidFill>
                  <a:srgbClr val="2A5A05"/>
                </a:solidFill>
                <a:latin typeface="Calibri"/>
                <a:cs typeface="Calibri"/>
              </a:rPr>
              <a:t>I </a:t>
            </a:r>
            <a:r>
              <a:rPr sz="2400" b="1" spc="-5" dirty="0">
                <a:solidFill>
                  <a:srgbClr val="2A5A05"/>
                </a:solidFill>
                <a:latin typeface="Calibri"/>
                <a:cs typeface="Calibri"/>
              </a:rPr>
              <a:t>can change </a:t>
            </a:r>
            <a:r>
              <a:rPr sz="2400" b="1" spc="-25" dirty="0">
                <a:solidFill>
                  <a:srgbClr val="2A5A05"/>
                </a:solidFill>
                <a:latin typeface="Calibri"/>
                <a:cs typeface="Calibri"/>
              </a:rPr>
              <a:t>my </a:t>
            </a:r>
            <a:r>
              <a:rPr sz="2400" b="1" spc="-10" dirty="0">
                <a:solidFill>
                  <a:srgbClr val="2A5A05"/>
                </a:solidFill>
                <a:latin typeface="Calibri"/>
                <a:cs typeface="Calibri"/>
              </a:rPr>
              <a:t>undesirable </a:t>
            </a:r>
            <a:r>
              <a:rPr sz="2400" b="1" spc="-5" dirty="0">
                <a:solidFill>
                  <a:srgbClr val="2A5A05"/>
                </a:solidFill>
                <a:latin typeface="Calibri"/>
                <a:cs typeface="Calibri"/>
              </a:rPr>
              <a:t>behavior  </a:t>
            </a:r>
            <a:r>
              <a:rPr sz="2400" b="1" dirty="0">
                <a:solidFill>
                  <a:srgbClr val="2A5A05"/>
                </a:solidFill>
                <a:latin typeface="Calibri"/>
                <a:cs typeface="Calibri"/>
              </a:rPr>
              <a:t>or see </a:t>
            </a:r>
            <a:r>
              <a:rPr sz="2400" b="1" spc="-15" dirty="0">
                <a:solidFill>
                  <a:srgbClr val="2A5A05"/>
                </a:solidFill>
                <a:latin typeface="Calibri"/>
                <a:cs typeface="Calibri"/>
              </a:rPr>
              <a:t>where </a:t>
            </a:r>
            <a:r>
              <a:rPr sz="2400" b="1" dirty="0">
                <a:solidFill>
                  <a:srgbClr val="2A5A05"/>
                </a:solidFill>
                <a:latin typeface="Calibri"/>
                <a:cs typeface="Calibri"/>
              </a:rPr>
              <a:t>I am </a:t>
            </a:r>
            <a:r>
              <a:rPr sz="2400" b="1" spc="-10" dirty="0">
                <a:solidFill>
                  <a:srgbClr val="2A5A05"/>
                </a:solidFill>
                <a:latin typeface="Calibri"/>
                <a:cs typeface="Calibri"/>
              </a:rPr>
              <a:t>wrong. </a:t>
            </a:r>
            <a:r>
              <a:rPr sz="2400" b="1" spc="-5" dirty="0">
                <a:solidFill>
                  <a:srgbClr val="2A5A05"/>
                </a:solidFill>
                <a:latin typeface="Calibri"/>
                <a:cs typeface="Calibri"/>
              </a:rPr>
              <a:t>He </a:t>
            </a:r>
            <a:r>
              <a:rPr sz="2400" b="1" dirty="0">
                <a:solidFill>
                  <a:srgbClr val="2A5A05"/>
                </a:solidFill>
                <a:latin typeface="Calibri"/>
                <a:cs typeface="Calibri"/>
              </a:rPr>
              <a:t>should </a:t>
            </a:r>
            <a:r>
              <a:rPr sz="2400" b="1" spc="-5" dirty="0">
                <a:solidFill>
                  <a:srgbClr val="2A5A05"/>
                </a:solidFill>
                <a:latin typeface="Calibri"/>
                <a:cs typeface="Calibri"/>
              </a:rPr>
              <a:t>obey </a:t>
            </a:r>
            <a:r>
              <a:rPr sz="2400" b="1" spc="-25" dirty="0">
                <a:solidFill>
                  <a:srgbClr val="2A5A05"/>
                </a:solidFill>
                <a:latin typeface="Calibri"/>
                <a:cs typeface="Calibri"/>
              </a:rPr>
              <a:t>my </a:t>
            </a:r>
            <a:r>
              <a:rPr sz="2400" b="1" spc="-10" dirty="0">
                <a:solidFill>
                  <a:srgbClr val="2A5A05"/>
                </a:solidFill>
                <a:latin typeface="Calibri"/>
                <a:cs typeface="Calibri"/>
              </a:rPr>
              <a:t>orders. </a:t>
            </a:r>
            <a:r>
              <a:rPr sz="2400" b="1" spc="-5" dirty="0">
                <a:solidFill>
                  <a:srgbClr val="2A5A05"/>
                </a:solidFill>
                <a:latin typeface="Calibri"/>
                <a:cs typeface="Calibri"/>
              </a:rPr>
              <a:t>These </a:t>
            </a:r>
            <a:r>
              <a:rPr sz="2400" b="1" spc="-10" dirty="0">
                <a:solidFill>
                  <a:srgbClr val="2A5A05"/>
                </a:solidFill>
                <a:latin typeface="Calibri"/>
                <a:cs typeface="Calibri"/>
              </a:rPr>
              <a:t>three  </a:t>
            </a:r>
            <a:r>
              <a:rPr sz="2400" b="1" spc="-5" dirty="0">
                <a:solidFill>
                  <a:srgbClr val="2A5A05"/>
                </a:solidFill>
                <a:latin typeface="Calibri"/>
                <a:cs typeface="Calibri"/>
              </a:rPr>
              <a:t>qualities </a:t>
            </a:r>
            <a:r>
              <a:rPr sz="2400" b="1" spc="-10" dirty="0">
                <a:solidFill>
                  <a:srgbClr val="2A5A05"/>
                </a:solidFill>
                <a:latin typeface="Calibri"/>
                <a:cs typeface="Calibri"/>
              </a:rPr>
              <a:t>are </a:t>
            </a:r>
            <a:r>
              <a:rPr sz="2400" b="1" spc="-5" dirty="0">
                <a:solidFill>
                  <a:srgbClr val="2A5A05"/>
                </a:solidFill>
                <a:latin typeface="Calibri"/>
                <a:cs typeface="Calibri"/>
              </a:rPr>
              <a:t>the </a:t>
            </a:r>
            <a:r>
              <a:rPr sz="2400" b="1" dirty="0">
                <a:solidFill>
                  <a:srgbClr val="2A5A05"/>
                </a:solidFill>
                <a:latin typeface="Calibri"/>
                <a:cs typeface="Calibri"/>
              </a:rPr>
              <a:t>basic </a:t>
            </a:r>
            <a:r>
              <a:rPr sz="2400" b="1" spc="-5" dirty="0">
                <a:solidFill>
                  <a:srgbClr val="2A5A05"/>
                </a:solidFill>
                <a:latin typeface="Calibri"/>
                <a:cs typeface="Calibri"/>
              </a:rPr>
              <a:t>properties in </a:t>
            </a:r>
            <a:r>
              <a:rPr sz="2400" b="1" dirty="0">
                <a:solidFill>
                  <a:srgbClr val="2A5A05"/>
                </a:solidFill>
                <a:latin typeface="Calibri"/>
                <a:cs typeface="Calibri"/>
              </a:rPr>
              <a:t>a </a:t>
            </a:r>
            <a:r>
              <a:rPr sz="2400" b="1" spc="-5" dirty="0">
                <a:solidFill>
                  <a:srgbClr val="2A5A05"/>
                </a:solidFill>
                <a:latin typeface="Calibri"/>
                <a:cs typeface="Calibri"/>
              </a:rPr>
              <a:t>good</a:t>
            </a:r>
            <a:r>
              <a:rPr sz="2400" b="1" spc="-25" dirty="0">
                <a:solidFill>
                  <a:srgbClr val="2A5A05"/>
                </a:solidFill>
                <a:latin typeface="Calibri"/>
                <a:cs typeface="Calibri"/>
              </a:rPr>
              <a:t> </a:t>
            </a:r>
            <a:r>
              <a:rPr sz="2400" b="1" spc="-5" dirty="0">
                <a:solidFill>
                  <a:srgbClr val="2A5A05"/>
                </a:solidFill>
                <a:latin typeface="Calibri"/>
                <a:cs typeface="Calibri"/>
              </a:rPr>
              <a:t>friend</a:t>
            </a:r>
            <a:r>
              <a:rPr sz="3200" spc="-5" dirty="0">
                <a:latin typeface="Times New Roman"/>
                <a:cs typeface="Times New Roman"/>
              </a:rPr>
              <a:t>.</a:t>
            </a:r>
            <a:endParaRPr sz="3200" dirty="0">
              <a:latin typeface="Times New Roman"/>
              <a:cs typeface="Times New Roman"/>
            </a:endParaRPr>
          </a:p>
          <a:p>
            <a:pPr>
              <a:lnSpc>
                <a:spcPct val="100000"/>
              </a:lnSpc>
              <a:spcBef>
                <a:spcPts val="15"/>
              </a:spcBef>
            </a:pPr>
            <a:endParaRPr sz="3400" dirty="0">
              <a:latin typeface="Times New Roman"/>
              <a:cs typeface="Times New Roman"/>
            </a:endParaRPr>
          </a:p>
          <a:p>
            <a:pPr marL="279400">
              <a:lnSpc>
                <a:spcPct val="100000"/>
              </a:lnSpc>
            </a:pPr>
            <a:r>
              <a:rPr sz="2600" b="1" dirty="0">
                <a:latin typeface="Times New Roman"/>
                <a:cs typeface="Times New Roman"/>
              </a:rPr>
              <a:t>Is it a unified and </a:t>
            </a:r>
            <a:r>
              <a:rPr sz="2600" b="1" spc="-5" dirty="0">
                <a:latin typeface="Times New Roman"/>
                <a:cs typeface="Times New Roman"/>
              </a:rPr>
              <a:t>coherent </a:t>
            </a:r>
            <a:r>
              <a:rPr sz="2600" b="1" dirty="0">
                <a:latin typeface="Times New Roman"/>
                <a:cs typeface="Times New Roman"/>
              </a:rPr>
              <a:t>paragraph? Why/why</a:t>
            </a:r>
            <a:r>
              <a:rPr sz="2600" b="1" spc="-160" dirty="0">
                <a:latin typeface="Times New Roman"/>
                <a:cs typeface="Times New Roman"/>
              </a:rPr>
              <a:t> </a:t>
            </a:r>
            <a:r>
              <a:rPr sz="2600" b="1" dirty="0">
                <a:latin typeface="Times New Roman"/>
                <a:cs typeface="Times New Roman"/>
              </a:rPr>
              <a:t>not?</a:t>
            </a:r>
            <a:endParaRPr sz="2600" dirty="0">
              <a:latin typeface="Times New Roman"/>
              <a:cs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86129" y="554075"/>
            <a:ext cx="7176134" cy="5153025"/>
          </a:xfrm>
          <a:prstGeom prst="rect">
            <a:avLst/>
          </a:prstGeom>
        </p:spPr>
        <p:txBody>
          <a:bodyPr vert="horz" wrap="square" lIns="0" tIns="128905" rIns="0" bIns="0" rtlCol="0">
            <a:spAutoFit/>
          </a:bodyPr>
          <a:lstStyle/>
          <a:p>
            <a:pPr marL="1768475" algn="just">
              <a:lnSpc>
                <a:spcPct val="100000"/>
              </a:lnSpc>
              <a:spcBef>
                <a:spcPts val="1015"/>
              </a:spcBef>
            </a:pPr>
            <a:r>
              <a:rPr sz="2600" b="1" spc="-5" dirty="0">
                <a:solidFill>
                  <a:srgbClr val="2A5A05"/>
                </a:solidFill>
                <a:latin typeface="Calibri"/>
                <a:cs typeface="Calibri"/>
              </a:rPr>
              <a:t>Qualities </a:t>
            </a:r>
            <a:r>
              <a:rPr sz="2600" b="1" dirty="0">
                <a:solidFill>
                  <a:srgbClr val="2A5A05"/>
                </a:solidFill>
                <a:latin typeface="Calibri"/>
                <a:cs typeface="Calibri"/>
              </a:rPr>
              <a:t>of a </a:t>
            </a:r>
            <a:r>
              <a:rPr sz="2600" b="1" spc="-5" dirty="0">
                <a:solidFill>
                  <a:srgbClr val="2A5A05"/>
                </a:solidFill>
                <a:latin typeface="Calibri"/>
                <a:cs typeface="Calibri"/>
              </a:rPr>
              <a:t>Good</a:t>
            </a:r>
            <a:r>
              <a:rPr sz="2600" b="1" spc="5" dirty="0">
                <a:solidFill>
                  <a:srgbClr val="2A5A05"/>
                </a:solidFill>
                <a:latin typeface="Calibri"/>
                <a:cs typeface="Calibri"/>
              </a:rPr>
              <a:t> </a:t>
            </a:r>
            <a:r>
              <a:rPr sz="2600" b="1" spc="-5" dirty="0">
                <a:solidFill>
                  <a:srgbClr val="2A5A05"/>
                </a:solidFill>
                <a:latin typeface="Calibri"/>
                <a:cs typeface="Calibri"/>
              </a:rPr>
              <a:t>Friend</a:t>
            </a:r>
            <a:endParaRPr sz="2600">
              <a:latin typeface="Calibri"/>
              <a:cs typeface="Calibri"/>
            </a:endParaRPr>
          </a:p>
          <a:p>
            <a:pPr marL="12700" marR="5080" indent="914400" algn="just">
              <a:lnSpc>
                <a:spcPct val="114999"/>
              </a:lnSpc>
              <a:spcBef>
                <a:spcPts val="445"/>
              </a:spcBef>
            </a:pPr>
            <a:r>
              <a:rPr sz="2600" b="1" spc="-10" dirty="0">
                <a:solidFill>
                  <a:srgbClr val="2A5A05"/>
                </a:solidFill>
                <a:latin typeface="Calibri"/>
                <a:cs typeface="Calibri"/>
              </a:rPr>
              <a:t>There are three </a:t>
            </a:r>
            <a:r>
              <a:rPr sz="2600" b="1" dirty="0">
                <a:solidFill>
                  <a:srgbClr val="2A5A05"/>
                </a:solidFill>
                <a:latin typeface="Calibri"/>
                <a:cs typeface="Calibri"/>
              </a:rPr>
              <a:t>qualities </a:t>
            </a:r>
            <a:r>
              <a:rPr sz="2600" b="1" spc="-10" dirty="0">
                <a:solidFill>
                  <a:srgbClr val="2A5A05"/>
                </a:solidFill>
                <a:latin typeface="Calibri"/>
                <a:cs typeface="Calibri"/>
              </a:rPr>
              <a:t>that </a:t>
            </a:r>
            <a:r>
              <a:rPr sz="2600" b="1" dirty="0">
                <a:solidFill>
                  <a:srgbClr val="2A5A05"/>
                </a:solidFill>
                <a:latin typeface="Calibri"/>
                <a:cs typeface="Calibri"/>
              </a:rPr>
              <a:t>I need </a:t>
            </a:r>
            <a:r>
              <a:rPr sz="2600" b="1" spc="-15" dirty="0">
                <a:solidFill>
                  <a:srgbClr val="2A5A05"/>
                </a:solidFill>
                <a:latin typeface="Calibri"/>
                <a:cs typeface="Calibri"/>
              </a:rPr>
              <a:t>to </a:t>
            </a:r>
            <a:r>
              <a:rPr sz="2600" b="1" dirty="0">
                <a:solidFill>
                  <a:srgbClr val="2A5A05"/>
                </a:solidFill>
                <a:latin typeface="Calibri"/>
                <a:cs typeface="Calibri"/>
              </a:rPr>
              <a:t>see </a:t>
            </a:r>
            <a:r>
              <a:rPr sz="2600" b="1" spc="-5" dirty="0">
                <a:solidFill>
                  <a:srgbClr val="2A5A05"/>
                </a:solidFill>
                <a:latin typeface="Calibri"/>
                <a:cs typeface="Calibri"/>
              </a:rPr>
              <a:t>in  </a:t>
            </a:r>
            <a:r>
              <a:rPr sz="2600" b="1" dirty="0">
                <a:solidFill>
                  <a:srgbClr val="2A5A05"/>
                </a:solidFill>
                <a:latin typeface="Calibri"/>
                <a:cs typeface="Calibri"/>
              </a:rPr>
              <a:t>a </a:t>
            </a:r>
            <a:r>
              <a:rPr sz="2600" b="1" spc="-5" dirty="0">
                <a:solidFill>
                  <a:srgbClr val="2A5A05"/>
                </a:solidFill>
                <a:latin typeface="Calibri"/>
                <a:cs typeface="Calibri"/>
              </a:rPr>
              <a:t>good friend. </a:t>
            </a:r>
            <a:r>
              <a:rPr sz="2600" b="1" spc="-10" dirty="0">
                <a:solidFill>
                  <a:srgbClr val="2A5A05"/>
                </a:solidFill>
                <a:latin typeface="Calibri"/>
                <a:cs typeface="Calibri"/>
              </a:rPr>
              <a:t>First, </a:t>
            </a:r>
            <a:r>
              <a:rPr sz="2600" b="1" dirty="0">
                <a:solidFill>
                  <a:srgbClr val="2A5A05"/>
                </a:solidFill>
                <a:latin typeface="Calibri"/>
                <a:cs typeface="Calibri"/>
              </a:rPr>
              <a:t>a </a:t>
            </a:r>
            <a:r>
              <a:rPr sz="2600" b="1" spc="-5" dirty="0">
                <a:solidFill>
                  <a:srgbClr val="2A5A05"/>
                </a:solidFill>
                <a:latin typeface="Calibri"/>
                <a:cs typeface="Calibri"/>
              </a:rPr>
              <a:t>good friend shouldn't </a:t>
            </a:r>
            <a:r>
              <a:rPr sz="2600" b="1" spc="-15" dirty="0">
                <a:solidFill>
                  <a:srgbClr val="2A5A05"/>
                </a:solidFill>
                <a:latin typeface="Calibri"/>
                <a:cs typeface="Calibri"/>
              </a:rPr>
              <a:t>tell </a:t>
            </a:r>
            <a:r>
              <a:rPr sz="2600" b="1" spc="-5" dirty="0">
                <a:solidFill>
                  <a:srgbClr val="2A5A05"/>
                </a:solidFill>
                <a:latin typeface="Calibri"/>
                <a:cs typeface="Calibri"/>
              </a:rPr>
              <a:t>lies.  </a:t>
            </a:r>
            <a:r>
              <a:rPr sz="2600" b="1" dirty="0">
                <a:solidFill>
                  <a:srgbClr val="2A5A05"/>
                </a:solidFill>
                <a:latin typeface="Calibri"/>
                <a:cs typeface="Calibri"/>
              </a:rPr>
              <a:t>I </a:t>
            </a:r>
            <a:r>
              <a:rPr sz="2600" b="1" spc="-5" dirty="0">
                <a:solidFill>
                  <a:srgbClr val="2A5A05"/>
                </a:solidFill>
                <a:latin typeface="Calibri"/>
                <a:cs typeface="Calibri"/>
              </a:rPr>
              <a:t>need </a:t>
            </a:r>
            <a:r>
              <a:rPr sz="2600" b="1" spc="-15" dirty="0">
                <a:solidFill>
                  <a:srgbClr val="2A5A05"/>
                </a:solidFill>
                <a:latin typeface="Calibri"/>
                <a:cs typeface="Calibri"/>
              </a:rPr>
              <a:t>to </a:t>
            </a:r>
            <a:r>
              <a:rPr sz="2600" b="1" spc="-5" dirty="0">
                <a:solidFill>
                  <a:srgbClr val="2A5A05"/>
                </a:solidFill>
                <a:latin typeface="Calibri"/>
                <a:cs typeface="Calibri"/>
              </a:rPr>
              <a:t>trust </a:t>
            </a:r>
            <a:r>
              <a:rPr sz="2600" b="1" dirty="0">
                <a:solidFill>
                  <a:srgbClr val="2A5A05"/>
                </a:solidFill>
                <a:latin typeface="Calibri"/>
                <a:cs typeface="Calibri"/>
              </a:rPr>
              <a:t>him so </a:t>
            </a:r>
            <a:r>
              <a:rPr sz="2600" b="1" spc="-10" dirty="0">
                <a:solidFill>
                  <a:srgbClr val="2A5A05"/>
                </a:solidFill>
                <a:latin typeface="Calibri"/>
                <a:cs typeface="Calibri"/>
              </a:rPr>
              <a:t>that </a:t>
            </a:r>
            <a:r>
              <a:rPr sz="2600" b="1" dirty="0">
                <a:solidFill>
                  <a:srgbClr val="2A5A05"/>
                </a:solidFill>
                <a:latin typeface="Calibri"/>
                <a:cs typeface="Calibri"/>
              </a:rPr>
              <a:t>I </a:t>
            </a:r>
            <a:r>
              <a:rPr sz="2600" b="1" spc="-5" dirty="0">
                <a:solidFill>
                  <a:srgbClr val="2A5A05"/>
                </a:solidFill>
                <a:latin typeface="Calibri"/>
                <a:cs typeface="Calibri"/>
              </a:rPr>
              <a:t>can </a:t>
            </a:r>
            <a:r>
              <a:rPr sz="2600" b="1" spc="-10" dirty="0">
                <a:solidFill>
                  <a:srgbClr val="2A5A05"/>
                </a:solidFill>
                <a:latin typeface="Calibri"/>
                <a:cs typeface="Calibri"/>
              </a:rPr>
              <a:t>talk </a:t>
            </a:r>
            <a:r>
              <a:rPr sz="2600" b="1" spc="-15" dirty="0">
                <a:solidFill>
                  <a:srgbClr val="2A5A05"/>
                </a:solidFill>
                <a:latin typeface="Calibri"/>
                <a:cs typeface="Calibri"/>
              </a:rPr>
              <a:t>to </a:t>
            </a:r>
            <a:r>
              <a:rPr sz="2600" b="1" dirty="0">
                <a:solidFill>
                  <a:srgbClr val="2A5A05"/>
                </a:solidFill>
                <a:latin typeface="Calibri"/>
                <a:cs typeface="Calibri"/>
              </a:rPr>
              <a:t>him. Second,  a </a:t>
            </a:r>
            <a:r>
              <a:rPr sz="2600" b="1" spc="-5" dirty="0">
                <a:solidFill>
                  <a:srgbClr val="2A5A05"/>
                </a:solidFill>
                <a:latin typeface="Calibri"/>
                <a:cs typeface="Calibri"/>
              </a:rPr>
              <a:t>good friend </a:t>
            </a:r>
            <a:r>
              <a:rPr sz="2600" b="1" dirty="0">
                <a:solidFill>
                  <a:srgbClr val="2A5A05"/>
                </a:solidFill>
                <a:latin typeface="Calibri"/>
                <a:cs typeface="Calibri"/>
              </a:rPr>
              <a:t>should </a:t>
            </a:r>
            <a:r>
              <a:rPr sz="2600" b="1" spc="-5" dirty="0">
                <a:solidFill>
                  <a:srgbClr val="2A5A05"/>
                </a:solidFill>
                <a:latin typeface="Calibri"/>
                <a:cs typeface="Calibri"/>
              </a:rPr>
              <a:t>be there when </a:t>
            </a:r>
            <a:r>
              <a:rPr sz="2600" b="1" dirty="0">
                <a:solidFill>
                  <a:srgbClr val="2A5A05"/>
                </a:solidFill>
                <a:latin typeface="Calibri"/>
                <a:cs typeface="Calibri"/>
              </a:rPr>
              <a:t>I </a:t>
            </a:r>
            <a:r>
              <a:rPr sz="2600" b="1" spc="-5" dirty="0">
                <a:solidFill>
                  <a:srgbClr val="2A5A05"/>
                </a:solidFill>
                <a:latin typeface="Calibri"/>
                <a:cs typeface="Calibri"/>
              </a:rPr>
              <a:t>need </a:t>
            </a:r>
            <a:r>
              <a:rPr sz="2600" b="1" dirty="0">
                <a:solidFill>
                  <a:srgbClr val="2A5A05"/>
                </a:solidFill>
                <a:latin typeface="Calibri"/>
                <a:cs typeface="Calibri"/>
              </a:rPr>
              <a:t>him. I  </a:t>
            </a:r>
            <a:r>
              <a:rPr sz="2600" b="1" spc="-5" dirty="0">
                <a:solidFill>
                  <a:srgbClr val="2A5A05"/>
                </a:solidFill>
                <a:latin typeface="Calibri"/>
                <a:cs typeface="Calibri"/>
              </a:rPr>
              <a:t>should </a:t>
            </a:r>
            <a:r>
              <a:rPr sz="2600" b="1" dirty="0">
                <a:solidFill>
                  <a:srgbClr val="2A5A05"/>
                </a:solidFill>
                <a:latin typeface="Calibri"/>
                <a:cs typeface="Calibri"/>
              </a:rPr>
              <a:t>be </a:t>
            </a:r>
            <a:r>
              <a:rPr sz="2600" b="1" spc="-5" dirty="0">
                <a:solidFill>
                  <a:srgbClr val="2A5A05"/>
                </a:solidFill>
                <a:latin typeface="Calibri"/>
                <a:cs typeface="Calibri"/>
              </a:rPr>
              <a:t>able </a:t>
            </a:r>
            <a:r>
              <a:rPr sz="2600" b="1" spc="-15" dirty="0">
                <a:solidFill>
                  <a:srgbClr val="2A5A05"/>
                </a:solidFill>
                <a:latin typeface="Calibri"/>
                <a:cs typeface="Calibri"/>
              </a:rPr>
              <a:t>to </a:t>
            </a:r>
            <a:r>
              <a:rPr sz="2600" b="1" spc="-5" dirty="0">
                <a:solidFill>
                  <a:srgbClr val="2A5A05"/>
                </a:solidFill>
                <a:latin typeface="Calibri"/>
                <a:cs typeface="Calibri"/>
              </a:rPr>
              <a:t>find him near </a:t>
            </a:r>
            <a:r>
              <a:rPr sz="2600" b="1" spc="5" dirty="0">
                <a:solidFill>
                  <a:srgbClr val="2A5A05"/>
                </a:solidFill>
                <a:latin typeface="Calibri"/>
                <a:cs typeface="Calibri"/>
              </a:rPr>
              <a:t>me </a:t>
            </a:r>
            <a:r>
              <a:rPr sz="2600" b="1" spc="-5" dirty="0">
                <a:solidFill>
                  <a:srgbClr val="2A5A05"/>
                </a:solidFill>
                <a:latin typeface="Calibri"/>
                <a:cs typeface="Calibri"/>
              </a:rPr>
              <a:t>when </a:t>
            </a:r>
            <a:r>
              <a:rPr sz="2600" b="1" dirty="0">
                <a:solidFill>
                  <a:srgbClr val="2A5A05"/>
                </a:solidFill>
                <a:latin typeface="Calibri"/>
                <a:cs typeface="Calibri"/>
              </a:rPr>
              <a:t>I </a:t>
            </a:r>
            <a:r>
              <a:rPr sz="2600" b="1" spc="-5" dirty="0">
                <a:solidFill>
                  <a:srgbClr val="2A5A05"/>
                </a:solidFill>
                <a:latin typeface="Calibri"/>
                <a:cs typeface="Calibri"/>
              </a:rPr>
              <a:t>am in </a:t>
            </a:r>
            <a:r>
              <a:rPr sz="2600" b="1" dirty="0">
                <a:solidFill>
                  <a:srgbClr val="2A5A05"/>
                </a:solidFill>
                <a:latin typeface="Calibri"/>
                <a:cs typeface="Calibri"/>
              </a:rPr>
              <a:t>a  bad mood or when I </a:t>
            </a:r>
            <a:r>
              <a:rPr sz="2600" b="1" spc="-20" dirty="0">
                <a:solidFill>
                  <a:srgbClr val="2A5A05"/>
                </a:solidFill>
                <a:latin typeface="Calibri"/>
                <a:cs typeface="Calibri"/>
              </a:rPr>
              <a:t>have </a:t>
            </a:r>
            <a:r>
              <a:rPr sz="2600" b="1" dirty="0">
                <a:solidFill>
                  <a:srgbClr val="2A5A05"/>
                </a:solidFill>
                <a:latin typeface="Calibri"/>
                <a:cs typeface="Calibri"/>
              </a:rPr>
              <a:t>a </a:t>
            </a:r>
            <a:r>
              <a:rPr sz="2600" b="1" spc="-5" dirty="0">
                <a:solidFill>
                  <a:srgbClr val="2A5A05"/>
                </a:solidFill>
                <a:latin typeface="Calibri"/>
                <a:cs typeface="Calibri"/>
              </a:rPr>
              <a:t>problem. </a:t>
            </a:r>
            <a:r>
              <a:rPr sz="2600" b="1" spc="-20" dirty="0">
                <a:solidFill>
                  <a:srgbClr val="2A5A05"/>
                </a:solidFill>
                <a:latin typeface="Calibri"/>
                <a:cs typeface="Calibri"/>
              </a:rPr>
              <a:t>Finally, </a:t>
            </a:r>
            <a:r>
              <a:rPr sz="2600" b="1" spc="-5" dirty="0">
                <a:solidFill>
                  <a:srgbClr val="2A5A05"/>
                </a:solidFill>
                <a:latin typeface="Calibri"/>
                <a:cs typeface="Calibri"/>
              </a:rPr>
              <a:t>when  it is </a:t>
            </a:r>
            <a:r>
              <a:rPr sz="2600" b="1" spc="-20" dirty="0">
                <a:solidFill>
                  <a:srgbClr val="2A5A05"/>
                </a:solidFill>
                <a:latin typeface="Calibri"/>
                <a:cs typeface="Calibri"/>
              </a:rPr>
              <a:t>necessary, </a:t>
            </a:r>
            <a:r>
              <a:rPr sz="2600" b="1" spc="-5" dirty="0">
                <a:solidFill>
                  <a:srgbClr val="2A5A05"/>
                </a:solidFill>
                <a:latin typeface="Calibri"/>
                <a:cs typeface="Calibri"/>
              </a:rPr>
              <a:t>he </a:t>
            </a:r>
            <a:r>
              <a:rPr sz="2600" b="1" dirty="0">
                <a:solidFill>
                  <a:srgbClr val="2A5A05"/>
                </a:solidFill>
                <a:latin typeface="Calibri"/>
                <a:cs typeface="Calibri"/>
              </a:rPr>
              <a:t>should </a:t>
            </a:r>
            <a:r>
              <a:rPr sz="2600" b="1" spc="-10" dirty="0">
                <a:solidFill>
                  <a:srgbClr val="2A5A05"/>
                </a:solidFill>
                <a:latin typeface="Calibri"/>
                <a:cs typeface="Calibri"/>
              </a:rPr>
              <a:t>criticize </a:t>
            </a:r>
            <a:r>
              <a:rPr sz="2600" b="1" spc="5" dirty="0">
                <a:solidFill>
                  <a:srgbClr val="2A5A05"/>
                </a:solidFill>
                <a:latin typeface="Calibri"/>
                <a:cs typeface="Calibri"/>
              </a:rPr>
              <a:t>me </a:t>
            </a:r>
            <a:r>
              <a:rPr sz="2600" b="1" dirty="0">
                <a:solidFill>
                  <a:srgbClr val="2A5A05"/>
                </a:solidFill>
                <a:latin typeface="Calibri"/>
                <a:cs typeface="Calibri"/>
              </a:rPr>
              <a:t>so </a:t>
            </a:r>
            <a:r>
              <a:rPr sz="2600" b="1" spc="-10" dirty="0">
                <a:solidFill>
                  <a:srgbClr val="2A5A05"/>
                </a:solidFill>
                <a:latin typeface="Calibri"/>
                <a:cs typeface="Calibri"/>
              </a:rPr>
              <a:t>that </a:t>
            </a:r>
            <a:r>
              <a:rPr sz="2600" b="1" dirty="0">
                <a:solidFill>
                  <a:srgbClr val="2A5A05"/>
                </a:solidFill>
                <a:latin typeface="Calibri"/>
                <a:cs typeface="Calibri"/>
              </a:rPr>
              <a:t>I can  </a:t>
            </a:r>
            <a:r>
              <a:rPr sz="2600" b="1" spc="-10" dirty="0">
                <a:solidFill>
                  <a:srgbClr val="2A5A05"/>
                </a:solidFill>
                <a:latin typeface="Calibri"/>
                <a:cs typeface="Calibri"/>
              </a:rPr>
              <a:t>change </a:t>
            </a:r>
            <a:r>
              <a:rPr sz="2600" b="1" spc="-20" dirty="0">
                <a:solidFill>
                  <a:srgbClr val="2A5A05"/>
                </a:solidFill>
                <a:latin typeface="Calibri"/>
                <a:cs typeface="Calibri"/>
              </a:rPr>
              <a:t>my </a:t>
            </a:r>
            <a:r>
              <a:rPr sz="2600" b="1" spc="-5" dirty="0">
                <a:solidFill>
                  <a:srgbClr val="2A5A05"/>
                </a:solidFill>
                <a:latin typeface="Calibri"/>
                <a:cs typeface="Calibri"/>
              </a:rPr>
              <a:t>undesirable </a:t>
            </a:r>
            <a:r>
              <a:rPr sz="2600" b="1" spc="-10" dirty="0">
                <a:solidFill>
                  <a:srgbClr val="2A5A05"/>
                </a:solidFill>
                <a:latin typeface="Calibri"/>
                <a:cs typeface="Calibri"/>
              </a:rPr>
              <a:t>behavior </a:t>
            </a:r>
            <a:r>
              <a:rPr sz="2600" b="1" dirty="0">
                <a:solidFill>
                  <a:srgbClr val="2A5A05"/>
                </a:solidFill>
                <a:latin typeface="Calibri"/>
                <a:cs typeface="Calibri"/>
              </a:rPr>
              <a:t>or see </a:t>
            </a:r>
            <a:r>
              <a:rPr sz="2600" b="1" spc="-10" dirty="0">
                <a:solidFill>
                  <a:srgbClr val="2A5A05"/>
                </a:solidFill>
                <a:latin typeface="Calibri"/>
                <a:cs typeface="Calibri"/>
              </a:rPr>
              <a:t>where </a:t>
            </a:r>
            <a:r>
              <a:rPr sz="2600" b="1" dirty="0">
                <a:solidFill>
                  <a:srgbClr val="2A5A05"/>
                </a:solidFill>
                <a:latin typeface="Calibri"/>
                <a:cs typeface="Calibri"/>
              </a:rPr>
              <a:t>I </a:t>
            </a:r>
            <a:r>
              <a:rPr sz="2600" b="1" spc="-15" dirty="0">
                <a:solidFill>
                  <a:srgbClr val="2A5A05"/>
                </a:solidFill>
                <a:latin typeface="Calibri"/>
                <a:cs typeface="Calibri"/>
              </a:rPr>
              <a:t>am </a:t>
            </a:r>
            <a:r>
              <a:rPr sz="2600" b="1" spc="555" dirty="0">
                <a:solidFill>
                  <a:srgbClr val="2A5A05"/>
                </a:solidFill>
                <a:latin typeface="Calibri"/>
                <a:cs typeface="Calibri"/>
              </a:rPr>
              <a:t> </a:t>
            </a:r>
            <a:r>
              <a:rPr sz="2600" b="1" spc="-10" dirty="0">
                <a:solidFill>
                  <a:srgbClr val="2A5A05"/>
                </a:solidFill>
                <a:latin typeface="Calibri"/>
                <a:cs typeface="Calibri"/>
              </a:rPr>
              <a:t>wrong. </a:t>
            </a:r>
            <a:r>
              <a:rPr sz="2600" b="1" dirty="0">
                <a:solidFill>
                  <a:srgbClr val="2A5A05"/>
                </a:solidFill>
                <a:latin typeface="Calibri"/>
                <a:cs typeface="Calibri"/>
              </a:rPr>
              <a:t>In short, </a:t>
            </a:r>
            <a:r>
              <a:rPr sz="2600" b="1" spc="-5" dirty="0">
                <a:solidFill>
                  <a:srgbClr val="2A5A05"/>
                </a:solidFill>
                <a:latin typeface="Calibri"/>
                <a:cs typeface="Calibri"/>
              </a:rPr>
              <a:t>these </a:t>
            </a:r>
            <a:r>
              <a:rPr sz="2600" b="1" spc="-10" dirty="0">
                <a:solidFill>
                  <a:srgbClr val="2A5A05"/>
                </a:solidFill>
                <a:latin typeface="Calibri"/>
                <a:cs typeface="Calibri"/>
              </a:rPr>
              <a:t>three </a:t>
            </a:r>
            <a:r>
              <a:rPr sz="2600" b="1" dirty="0">
                <a:solidFill>
                  <a:srgbClr val="2A5A05"/>
                </a:solidFill>
                <a:latin typeface="Calibri"/>
                <a:cs typeface="Calibri"/>
              </a:rPr>
              <a:t>qualities </a:t>
            </a:r>
            <a:r>
              <a:rPr sz="2600" b="1" spc="-10" dirty="0">
                <a:solidFill>
                  <a:srgbClr val="2A5A05"/>
                </a:solidFill>
                <a:latin typeface="Calibri"/>
                <a:cs typeface="Calibri"/>
              </a:rPr>
              <a:t>are </a:t>
            </a:r>
            <a:r>
              <a:rPr sz="2600" b="1" spc="-5" dirty="0">
                <a:solidFill>
                  <a:srgbClr val="2A5A05"/>
                </a:solidFill>
                <a:latin typeface="Calibri"/>
                <a:cs typeface="Calibri"/>
              </a:rPr>
              <a:t>the </a:t>
            </a:r>
            <a:r>
              <a:rPr sz="2600" b="1" dirty="0">
                <a:solidFill>
                  <a:srgbClr val="2A5A05"/>
                </a:solidFill>
                <a:latin typeface="Calibri"/>
                <a:cs typeface="Calibri"/>
              </a:rPr>
              <a:t>basic  </a:t>
            </a:r>
            <a:r>
              <a:rPr sz="2600" b="1" spc="-5" dirty="0">
                <a:solidFill>
                  <a:srgbClr val="2A5A05"/>
                </a:solidFill>
                <a:latin typeface="Calibri"/>
                <a:cs typeface="Calibri"/>
              </a:rPr>
              <a:t>properties in </a:t>
            </a:r>
            <a:r>
              <a:rPr sz="2600" b="1" dirty="0">
                <a:solidFill>
                  <a:srgbClr val="2A5A05"/>
                </a:solidFill>
                <a:latin typeface="Calibri"/>
                <a:cs typeface="Calibri"/>
              </a:rPr>
              <a:t>a </a:t>
            </a:r>
            <a:r>
              <a:rPr sz="2600" b="1" spc="-5" dirty="0">
                <a:solidFill>
                  <a:srgbClr val="2A5A05"/>
                </a:solidFill>
                <a:latin typeface="Calibri"/>
                <a:cs typeface="Calibri"/>
              </a:rPr>
              <a:t>good</a:t>
            </a:r>
            <a:r>
              <a:rPr sz="2600" b="1" spc="15" dirty="0">
                <a:solidFill>
                  <a:srgbClr val="2A5A05"/>
                </a:solidFill>
                <a:latin typeface="Calibri"/>
                <a:cs typeface="Calibri"/>
              </a:rPr>
              <a:t> </a:t>
            </a:r>
            <a:r>
              <a:rPr sz="2600" b="1" spc="-5" dirty="0">
                <a:solidFill>
                  <a:srgbClr val="2A5A05"/>
                </a:solidFill>
                <a:latin typeface="Calibri"/>
                <a:cs typeface="Calibri"/>
              </a:rPr>
              <a:t>friend.</a:t>
            </a:r>
            <a:endParaRPr sz="2600">
              <a:latin typeface="Calibri"/>
              <a:cs typeface="Calibri"/>
            </a:endParaRPr>
          </a:p>
        </p:txBody>
      </p:sp>
      <p:sp>
        <p:nvSpPr>
          <p:cNvPr id="4" name="object 4"/>
          <p:cNvSpPr/>
          <p:nvPr/>
        </p:nvSpPr>
        <p:spPr>
          <a:xfrm>
            <a:off x="3307079" y="1408175"/>
            <a:ext cx="1019555" cy="425196"/>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3350514" y="1512335"/>
            <a:ext cx="763905" cy="171450"/>
          </a:xfrm>
          <a:custGeom>
            <a:avLst/>
            <a:gdLst/>
            <a:ahLst/>
            <a:cxnLst/>
            <a:rect l="l" t="t" r="r" b="b"/>
            <a:pathLst>
              <a:path w="763904" h="171450">
                <a:moveTo>
                  <a:pt x="687850" y="85578"/>
                </a:moveTo>
                <a:lnTo>
                  <a:pt x="601852" y="135743"/>
                </a:lnTo>
                <a:lnTo>
                  <a:pt x="596245" y="140795"/>
                </a:lnTo>
                <a:lnTo>
                  <a:pt x="593089" y="147395"/>
                </a:lnTo>
                <a:lnTo>
                  <a:pt x="592601" y="154709"/>
                </a:lnTo>
                <a:lnTo>
                  <a:pt x="594995" y="161905"/>
                </a:lnTo>
                <a:lnTo>
                  <a:pt x="600047" y="167512"/>
                </a:lnTo>
                <a:lnTo>
                  <a:pt x="606647" y="170668"/>
                </a:lnTo>
                <a:lnTo>
                  <a:pt x="613961" y="171156"/>
                </a:lnTo>
                <a:lnTo>
                  <a:pt x="621157" y="168763"/>
                </a:lnTo>
                <a:lnTo>
                  <a:pt x="731018" y="104628"/>
                </a:lnTo>
                <a:lnTo>
                  <a:pt x="725805" y="104628"/>
                </a:lnTo>
                <a:lnTo>
                  <a:pt x="725805" y="102088"/>
                </a:lnTo>
                <a:lnTo>
                  <a:pt x="716152" y="102088"/>
                </a:lnTo>
                <a:lnTo>
                  <a:pt x="687850" y="85578"/>
                </a:lnTo>
                <a:close/>
              </a:path>
              <a:path w="763904" h="171450">
                <a:moveTo>
                  <a:pt x="655192" y="66528"/>
                </a:moveTo>
                <a:lnTo>
                  <a:pt x="0" y="66528"/>
                </a:lnTo>
                <a:lnTo>
                  <a:pt x="0" y="104628"/>
                </a:lnTo>
                <a:lnTo>
                  <a:pt x="655192" y="104628"/>
                </a:lnTo>
                <a:lnTo>
                  <a:pt x="687850" y="85578"/>
                </a:lnTo>
                <a:lnTo>
                  <a:pt x="655192" y="66528"/>
                </a:lnTo>
                <a:close/>
              </a:path>
              <a:path w="763904" h="171450">
                <a:moveTo>
                  <a:pt x="731018" y="66528"/>
                </a:moveTo>
                <a:lnTo>
                  <a:pt x="725805" y="66528"/>
                </a:lnTo>
                <a:lnTo>
                  <a:pt x="725805" y="104628"/>
                </a:lnTo>
                <a:lnTo>
                  <a:pt x="731018" y="104628"/>
                </a:lnTo>
                <a:lnTo>
                  <a:pt x="763651" y="85578"/>
                </a:lnTo>
                <a:lnTo>
                  <a:pt x="731018" y="66528"/>
                </a:lnTo>
                <a:close/>
              </a:path>
              <a:path w="763904" h="171450">
                <a:moveTo>
                  <a:pt x="716152" y="69068"/>
                </a:moveTo>
                <a:lnTo>
                  <a:pt x="687850" y="85578"/>
                </a:lnTo>
                <a:lnTo>
                  <a:pt x="716152" y="102088"/>
                </a:lnTo>
                <a:lnTo>
                  <a:pt x="716152" y="69068"/>
                </a:lnTo>
                <a:close/>
              </a:path>
              <a:path w="763904" h="171450">
                <a:moveTo>
                  <a:pt x="725805" y="69068"/>
                </a:moveTo>
                <a:lnTo>
                  <a:pt x="716152" y="69068"/>
                </a:lnTo>
                <a:lnTo>
                  <a:pt x="716152" y="102088"/>
                </a:lnTo>
                <a:lnTo>
                  <a:pt x="725805" y="102088"/>
                </a:lnTo>
                <a:lnTo>
                  <a:pt x="725805" y="69068"/>
                </a:lnTo>
                <a:close/>
              </a:path>
              <a:path w="763904" h="171450">
                <a:moveTo>
                  <a:pt x="613961" y="0"/>
                </a:moveTo>
                <a:lnTo>
                  <a:pt x="606647" y="488"/>
                </a:lnTo>
                <a:lnTo>
                  <a:pt x="600047" y="3643"/>
                </a:lnTo>
                <a:lnTo>
                  <a:pt x="594995" y="9251"/>
                </a:lnTo>
                <a:lnTo>
                  <a:pt x="592601" y="16446"/>
                </a:lnTo>
                <a:lnTo>
                  <a:pt x="593089" y="23760"/>
                </a:lnTo>
                <a:lnTo>
                  <a:pt x="596245" y="30360"/>
                </a:lnTo>
                <a:lnTo>
                  <a:pt x="601852" y="35413"/>
                </a:lnTo>
                <a:lnTo>
                  <a:pt x="687850" y="85578"/>
                </a:lnTo>
                <a:lnTo>
                  <a:pt x="716152" y="69068"/>
                </a:lnTo>
                <a:lnTo>
                  <a:pt x="725805" y="69068"/>
                </a:lnTo>
                <a:lnTo>
                  <a:pt x="725805" y="66528"/>
                </a:lnTo>
                <a:lnTo>
                  <a:pt x="731018" y="66528"/>
                </a:lnTo>
                <a:lnTo>
                  <a:pt x="621157" y="2393"/>
                </a:lnTo>
                <a:lnTo>
                  <a:pt x="613961" y="0"/>
                </a:lnTo>
                <a:close/>
              </a:path>
            </a:pathLst>
          </a:custGeom>
          <a:solidFill>
            <a:srgbClr val="000000"/>
          </a:solidFill>
        </p:spPr>
        <p:txBody>
          <a:bodyPr wrap="square" lIns="0" tIns="0" rIns="0" bIns="0" rtlCol="0"/>
          <a:lstStyle/>
          <a:p>
            <a:endParaRPr/>
          </a:p>
        </p:txBody>
      </p:sp>
      <p:sp>
        <p:nvSpPr>
          <p:cNvPr id="6" name="object 6"/>
          <p:cNvSpPr/>
          <p:nvPr/>
        </p:nvSpPr>
        <p:spPr>
          <a:xfrm>
            <a:off x="2968751" y="1865376"/>
            <a:ext cx="1019555" cy="425196"/>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3012185" y="1969535"/>
            <a:ext cx="763905" cy="171450"/>
          </a:xfrm>
          <a:custGeom>
            <a:avLst/>
            <a:gdLst/>
            <a:ahLst/>
            <a:cxnLst/>
            <a:rect l="l" t="t" r="r" b="b"/>
            <a:pathLst>
              <a:path w="763904" h="171450">
                <a:moveTo>
                  <a:pt x="687850" y="85578"/>
                </a:moveTo>
                <a:lnTo>
                  <a:pt x="601852" y="135743"/>
                </a:lnTo>
                <a:lnTo>
                  <a:pt x="596245" y="140795"/>
                </a:lnTo>
                <a:lnTo>
                  <a:pt x="593089" y="147395"/>
                </a:lnTo>
                <a:lnTo>
                  <a:pt x="592601" y="154709"/>
                </a:lnTo>
                <a:lnTo>
                  <a:pt x="594994" y="161905"/>
                </a:lnTo>
                <a:lnTo>
                  <a:pt x="600047" y="167512"/>
                </a:lnTo>
                <a:lnTo>
                  <a:pt x="606647" y="170668"/>
                </a:lnTo>
                <a:lnTo>
                  <a:pt x="613961" y="171156"/>
                </a:lnTo>
                <a:lnTo>
                  <a:pt x="621156" y="168763"/>
                </a:lnTo>
                <a:lnTo>
                  <a:pt x="731018" y="104628"/>
                </a:lnTo>
                <a:lnTo>
                  <a:pt x="725804" y="104628"/>
                </a:lnTo>
                <a:lnTo>
                  <a:pt x="725804" y="102088"/>
                </a:lnTo>
                <a:lnTo>
                  <a:pt x="716152" y="102088"/>
                </a:lnTo>
                <a:lnTo>
                  <a:pt x="687850" y="85578"/>
                </a:lnTo>
                <a:close/>
              </a:path>
              <a:path w="763904" h="171450">
                <a:moveTo>
                  <a:pt x="655192" y="66528"/>
                </a:moveTo>
                <a:lnTo>
                  <a:pt x="0" y="66528"/>
                </a:lnTo>
                <a:lnTo>
                  <a:pt x="0" y="104628"/>
                </a:lnTo>
                <a:lnTo>
                  <a:pt x="655192" y="104628"/>
                </a:lnTo>
                <a:lnTo>
                  <a:pt x="687850" y="85578"/>
                </a:lnTo>
                <a:lnTo>
                  <a:pt x="655192" y="66528"/>
                </a:lnTo>
                <a:close/>
              </a:path>
              <a:path w="763904" h="171450">
                <a:moveTo>
                  <a:pt x="731018" y="66528"/>
                </a:moveTo>
                <a:lnTo>
                  <a:pt x="725804" y="66528"/>
                </a:lnTo>
                <a:lnTo>
                  <a:pt x="725804" y="104628"/>
                </a:lnTo>
                <a:lnTo>
                  <a:pt x="731018" y="104628"/>
                </a:lnTo>
                <a:lnTo>
                  <a:pt x="763651" y="85578"/>
                </a:lnTo>
                <a:lnTo>
                  <a:pt x="731018" y="66528"/>
                </a:lnTo>
                <a:close/>
              </a:path>
              <a:path w="763904" h="171450">
                <a:moveTo>
                  <a:pt x="716152" y="69068"/>
                </a:moveTo>
                <a:lnTo>
                  <a:pt x="687850" y="85578"/>
                </a:lnTo>
                <a:lnTo>
                  <a:pt x="716152" y="102088"/>
                </a:lnTo>
                <a:lnTo>
                  <a:pt x="716152" y="69068"/>
                </a:lnTo>
                <a:close/>
              </a:path>
              <a:path w="763904" h="171450">
                <a:moveTo>
                  <a:pt x="725804" y="69068"/>
                </a:moveTo>
                <a:lnTo>
                  <a:pt x="716152" y="69068"/>
                </a:lnTo>
                <a:lnTo>
                  <a:pt x="716152" y="102088"/>
                </a:lnTo>
                <a:lnTo>
                  <a:pt x="725804" y="102088"/>
                </a:lnTo>
                <a:lnTo>
                  <a:pt x="725804" y="69068"/>
                </a:lnTo>
                <a:close/>
              </a:path>
              <a:path w="763904" h="171450">
                <a:moveTo>
                  <a:pt x="613961" y="0"/>
                </a:moveTo>
                <a:lnTo>
                  <a:pt x="606647" y="488"/>
                </a:lnTo>
                <a:lnTo>
                  <a:pt x="600047" y="3643"/>
                </a:lnTo>
                <a:lnTo>
                  <a:pt x="594994" y="9251"/>
                </a:lnTo>
                <a:lnTo>
                  <a:pt x="592601" y="16446"/>
                </a:lnTo>
                <a:lnTo>
                  <a:pt x="593089" y="23760"/>
                </a:lnTo>
                <a:lnTo>
                  <a:pt x="596245" y="30360"/>
                </a:lnTo>
                <a:lnTo>
                  <a:pt x="601852" y="35413"/>
                </a:lnTo>
                <a:lnTo>
                  <a:pt x="687850" y="85578"/>
                </a:lnTo>
                <a:lnTo>
                  <a:pt x="716152" y="69068"/>
                </a:lnTo>
                <a:lnTo>
                  <a:pt x="725804" y="69068"/>
                </a:lnTo>
                <a:lnTo>
                  <a:pt x="725804" y="66528"/>
                </a:lnTo>
                <a:lnTo>
                  <a:pt x="731018" y="66528"/>
                </a:lnTo>
                <a:lnTo>
                  <a:pt x="621156" y="2393"/>
                </a:lnTo>
                <a:lnTo>
                  <a:pt x="613961" y="0"/>
                </a:lnTo>
                <a:close/>
              </a:path>
            </a:pathLst>
          </a:custGeom>
          <a:solidFill>
            <a:srgbClr val="000000"/>
          </a:solidFill>
        </p:spPr>
        <p:txBody>
          <a:bodyPr wrap="square" lIns="0" tIns="0" rIns="0" bIns="0" rtlCol="0"/>
          <a:lstStyle/>
          <a:p>
            <a:endParaRPr/>
          </a:p>
        </p:txBody>
      </p:sp>
      <p:sp>
        <p:nvSpPr>
          <p:cNvPr id="8" name="object 8"/>
          <p:cNvSpPr/>
          <p:nvPr/>
        </p:nvSpPr>
        <p:spPr>
          <a:xfrm>
            <a:off x="7075931" y="2324100"/>
            <a:ext cx="1272540" cy="425196"/>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7119366" y="2428259"/>
            <a:ext cx="1016635" cy="171450"/>
          </a:xfrm>
          <a:custGeom>
            <a:avLst/>
            <a:gdLst/>
            <a:ahLst/>
            <a:cxnLst/>
            <a:rect l="l" t="t" r="r" b="b"/>
            <a:pathLst>
              <a:path w="1016634" h="171450">
                <a:moveTo>
                  <a:pt x="940580" y="85578"/>
                </a:moveTo>
                <a:lnTo>
                  <a:pt x="854582" y="135743"/>
                </a:lnTo>
                <a:lnTo>
                  <a:pt x="848975" y="140795"/>
                </a:lnTo>
                <a:lnTo>
                  <a:pt x="845819" y="147395"/>
                </a:lnTo>
                <a:lnTo>
                  <a:pt x="845331" y="154709"/>
                </a:lnTo>
                <a:lnTo>
                  <a:pt x="847725" y="161905"/>
                </a:lnTo>
                <a:lnTo>
                  <a:pt x="852777" y="167512"/>
                </a:lnTo>
                <a:lnTo>
                  <a:pt x="859377" y="170668"/>
                </a:lnTo>
                <a:lnTo>
                  <a:pt x="866691" y="171156"/>
                </a:lnTo>
                <a:lnTo>
                  <a:pt x="873886" y="168763"/>
                </a:lnTo>
                <a:lnTo>
                  <a:pt x="983748" y="104628"/>
                </a:lnTo>
                <a:lnTo>
                  <a:pt x="978534" y="104628"/>
                </a:lnTo>
                <a:lnTo>
                  <a:pt x="978534" y="102088"/>
                </a:lnTo>
                <a:lnTo>
                  <a:pt x="968882" y="102088"/>
                </a:lnTo>
                <a:lnTo>
                  <a:pt x="940580" y="85578"/>
                </a:lnTo>
                <a:close/>
              </a:path>
              <a:path w="1016634" h="171450">
                <a:moveTo>
                  <a:pt x="907922" y="66528"/>
                </a:moveTo>
                <a:lnTo>
                  <a:pt x="0" y="66528"/>
                </a:lnTo>
                <a:lnTo>
                  <a:pt x="0" y="104628"/>
                </a:lnTo>
                <a:lnTo>
                  <a:pt x="907922" y="104628"/>
                </a:lnTo>
                <a:lnTo>
                  <a:pt x="940580" y="85578"/>
                </a:lnTo>
                <a:lnTo>
                  <a:pt x="907922" y="66528"/>
                </a:lnTo>
                <a:close/>
              </a:path>
              <a:path w="1016634" h="171450">
                <a:moveTo>
                  <a:pt x="983748" y="66528"/>
                </a:moveTo>
                <a:lnTo>
                  <a:pt x="978534" y="66528"/>
                </a:lnTo>
                <a:lnTo>
                  <a:pt x="978534" y="104628"/>
                </a:lnTo>
                <a:lnTo>
                  <a:pt x="983748" y="104628"/>
                </a:lnTo>
                <a:lnTo>
                  <a:pt x="1016380" y="85578"/>
                </a:lnTo>
                <a:lnTo>
                  <a:pt x="983748" y="66528"/>
                </a:lnTo>
                <a:close/>
              </a:path>
              <a:path w="1016634" h="171450">
                <a:moveTo>
                  <a:pt x="968882" y="69068"/>
                </a:moveTo>
                <a:lnTo>
                  <a:pt x="940580" y="85578"/>
                </a:lnTo>
                <a:lnTo>
                  <a:pt x="968882" y="102088"/>
                </a:lnTo>
                <a:lnTo>
                  <a:pt x="968882" y="69068"/>
                </a:lnTo>
                <a:close/>
              </a:path>
              <a:path w="1016634" h="171450">
                <a:moveTo>
                  <a:pt x="978534" y="69068"/>
                </a:moveTo>
                <a:lnTo>
                  <a:pt x="968882" y="69068"/>
                </a:lnTo>
                <a:lnTo>
                  <a:pt x="968882" y="102088"/>
                </a:lnTo>
                <a:lnTo>
                  <a:pt x="978534" y="102088"/>
                </a:lnTo>
                <a:lnTo>
                  <a:pt x="978534" y="69068"/>
                </a:lnTo>
                <a:close/>
              </a:path>
              <a:path w="1016634" h="171450">
                <a:moveTo>
                  <a:pt x="866691" y="0"/>
                </a:moveTo>
                <a:lnTo>
                  <a:pt x="859377" y="488"/>
                </a:lnTo>
                <a:lnTo>
                  <a:pt x="852777" y="3643"/>
                </a:lnTo>
                <a:lnTo>
                  <a:pt x="847725" y="9251"/>
                </a:lnTo>
                <a:lnTo>
                  <a:pt x="845331" y="16446"/>
                </a:lnTo>
                <a:lnTo>
                  <a:pt x="845819" y="23760"/>
                </a:lnTo>
                <a:lnTo>
                  <a:pt x="848975" y="30360"/>
                </a:lnTo>
                <a:lnTo>
                  <a:pt x="854582" y="35413"/>
                </a:lnTo>
                <a:lnTo>
                  <a:pt x="940580" y="85578"/>
                </a:lnTo>
                <a:lnTo>
                  <a:pt x="968882" y="69068"/>
                </a:lnTo>
                <a:lnTo>
                  <a:pt x="978534" y="69068"/>
                </a:lnTo>
                <a:lnTo>
                  <a:pt x="978534" y="66528"/>
                </a:lnTo>
                <a:lnTo>
                  <a:pt x="983748" y="66528"/>
                </a:lnTo>
                <a:lnTo>
                  <a:pt x="873886" y="2393"/>
                </a:lnTo>
                <a:lnTo>
                  <a:pt x="866691" y="0"/>
                </a:lnTo>
                <a:close/>
              </a:path>
            </a:pathLst>
          </a:custGeom>
          <a:solidFill>
            <a:srgbClr val="000000"/>
          </a:solidFill>
        </p:spPr>
        <p:txBody>
          <a:bodyPr wrap="square" lIns="0" tIns="0" rIns="0" bIns="0" rtlCol="0"/>
          <a:lstStyle/>
          <a:p>
            <a:endParaRPr/>
          </a:p>
        </p:txBody>
      </p:sp>
      <p:sp>
        <p:nvSpPr>
          <p:cNvPr id="10" name="object 10"/>
          <p:cNvSpPr/>
          <p:nvPr/>
        </p:nvSpPr>
        <p:spPr>
          <a:xfrm>
            <a:off x="6353555" y="3698747"/>
            <a:ext cx="1179576" cy="425195"/>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6396990" y="3802907"/>
            <a:ext cx="923925" cy="171450"/>
          </a:xfrm>
          <a:custGeom>
            <a:avLst/>
            <a:gdLst/>
            <a:ahLst/>
            <a:cxnLst/>
            <a:rect l="l" t="t" r="r" b="b"/>
            <a:pathLst>
              <a:path w="923925" h="171450">
                <a:moveTo>
                  <a:pt x="848251" y="85578"/>
                </a:moveTo>
                <a:lnTo>
                  <a:pt x="762254" y="135743"/>
                </a:lnTo>
                <a:lnTo>
                  <a:pt x="756574" y="140795"/>
                </a:lnTo>
                <a:lnTo>
                  <a:pt x="753395" y="147395"/>
                </a:lnTo>
                <a:lnTo>
                  <a:pt x="752931" y="154709"/>
                </a:lnTo>
                <a:lnTo>
                  <a:pt x="755395" y="161905"/>
                </a:lnTo>
                <a:lnTo>
                  <a:pt x="760446" y="167513"/>
                </a:lnTo>
                <a:lnTo>
                  <a:pt x="767032" y="170668"/>
                </a:lnTo>
                <a:lnTo>
                  <a:pt x="774309" y="171156"/>
                </a:lnTo>
                <a:lnTo>
                  <a:pt x="781431" y="168763"/>
                </a:lnTo>
                <a:lnTo>
                  <a:pt x="891292" y="104628"/>
                </a:lnTo>
                <a:lnTo>
                  <a:pt x="886206" y="104628"/>
                </a:lnTo>
                <a:lnTo>
                  <a:pt x="886206" y="102088"/>
                </a:lnTo>
                <a:lnTo>
                  <a:pt x="876554" y="102088"/>
                </a:lnTo>
                <a:lnTo>
                  <a:pt x="848251" y="85578"/>
                </a:lnTo>
                <a:close/>
              </a:path>
              <a:path w="923925" h="171450">
                <a:moveTo>
                  <a:pt x="815594" y="66528"/>
                </a:moveTo>
                <a:lnTo>
                  <a:pt x="0" y="66528"/>
                </a:lnTo>
                <a:lnTo>
                  <a:pt x="0" y="104628"/>
                </a:lnTo>
                <a:lnTo>
                  <a:pt x="815593" y="104628"/>
                </a:lnTo>
                <a:lnTo>
                  <a:pt x="848251" y="85578"/>
                </a:lnTo>
                <a:lnTo>
                  <a:pt x="815594" y="66528"/>
                </a:lnTo>
                <a:close/>
              </a:path>
              <a:path w="923925" h="171450">
                <a:moveTo>
                  <a:pt x="891292" y="66528"/>
                </a:moveTo>
                <a:lnTo>
                  <a:pt x="886206" y="66528"/>
                </a:lnTo>
                <a:lnTo>
                  <a:pt x="886206" y="104628"/>
                </a:lnTo>
                <a:lnTo>
                  <a:pt x="891292" y="104628"/>
                </a:lnTo>
                <a:lnTo>
                  <a:pt x="923925" y="85578"/>
                </a:lnTo>
                <a:lnTo>
                  <a:pt x="891292" y="66528"/>
                </a:lnTo>
                <a:close/>
              </a:path>
              <a:path w="923925" h="171450">
                <a:moveTo>
                  <a:pt x="876554" y="69068"/>
                </a:moveTo>
                <a:lnTo>
                  <a:pt x="848251" y="85578"/>
                </a:lnTo>
                <a:lnTo>
                  <a:pt x="876554" y="102088"/>
                </a:lnTo>
                <a:lnTo>
                  <a:pt x="876554" y="69068"/>
                </a:lnTo>
                <a:close/>
              </a:path>
              <a:path w="923925" h="171450">
                <a:moveTo>
                  <a:pt x="886206" y="69068"/>
                </a:moveTo>
                <a:lnTo>
                  <a:pt x="876554" y="69068"/>
                </a:lnTo>
                <a:lnTo>
                  <a:pt x="876554" y="102088"/>
                </a:lnTo>
                <a:lnTo>
                  <a:pt x="886206" y="102088"/>
                </a:lnTo>
                <a:lnTo>
                  <a:pt x="886206" y="69068"/>
                </a:lnTo>
                <a:close/>
              </a:path>
              <a:path w="923925" h="171450">
                <a:moveTo>
                  <a:pt x="774309" y="0"/>
                </a:moveTo>
                <a:lnTo>
                  <a:pt x="767032" y="488"/>
                </a:lnTo>
                <a:lnTo>
                  <a:pt x="760446" y="3643"/>
                </a:lnTo>
                <a:lnTo>
                  <a:pt x="755395" y="9251"/>
                </a:lnTo>
                <a:lnTo>
                  <a:pt x="752931" y="16446"/>
                </a:lnTo>
                <a:lnTo>
                  <a:pt x="753395" y="23760"/>
                </a:lnTo>
                <a:lnTo>
                  <a:pt x="756574" y="30360"/>
                </a:lnTo>
                <a:lnTo>
                  <a:pt x="762254" y="35413"/>
                </a:lnTo>
                <a:lnTo>
                  <a:pt x="848251" y="85578"/>
                </a:lnTo>
                <a:lnTo>
                  <a:pt x="876554" y="69068"/>
                </a:lnTo>
                <a:lnTo>
                  <a:pt x="886206" y="69068"/>
                </a:lnTo>
                <a:lnTo>
                  <a:pt x="886206" y="66528"/>
                </a:lnTo>
                <a:lnTo>
                  <a:pt x="891292" y="66528"/>
                </a:lnTo>
                <a:lnTo>
                  <a:pt x="781431" y="2393"/>
                </a:lnTo>
                <a:lnTo>
                  <a:pt x="774309" y="0"/>
                </a:lnTo>
                <a:close/>
              </a:path>
            </a:pathLst>
          </a:custGeom>
          <a:solidFill>
            <a:srgbClr val="000000"/>
          </a:solidFill>
        </p:spPr>
        <p:txBody>
          <a:bodyPr wrap="square" lIns="0" tIns="0" rIns="0" bIns="0" rtlCol="0"/>
          <a:lstStyle/>
          <a:p>
            <a:endParaRPr/>
          </a:p>
        </p:txBody>
      </p:sp>
      <p:sp>
        <p:nvSpPr>
          <p:cNvPr id="12" name="object 12"/>
          <p:cNvSpPr/>
          <p:nvPr/>
        </p:nvSpPr>
        <p:spPr>
          <a:xfrm>
            <a:off x="2086355" y="5071871"/>
            <a:ext cx="1373123" cy="425195"/>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2129789" y="5176031"/>
            <a:ext cx="1118235" cy="171450"/>
          </a:xfrm>
          <a:custGeom>
            <a:avLst/>
            <a:gdLst/>
            <a:ahLst/>
            <a:cxnLst/>
            <a:rect l="l" t="t" r="r" b="b"/>
            <a:pathLst>
              <a:path w="1118235" h="171450">
                <a:moveTo>
                  <a:pt x="1042307" y="85578"/>
                </a:moveTo>
                <a:lnTo>
                  <a:pt x="956310" y="135743"/>
                </a:lnTo>
                <a:lnTo>
                  <a:pt x="950630" y="140795"/>
                </a:lnTo>
                <a:lnTo>
                  <a:pt x="947451" y="147395"/>
                </a:lnTo>
                <a:lnTo>
                  <a:pt x="946987" y="154709"/>
                </a:lnTo>
                <a:lnTo>
                  <a:pt x="949452" y="161905"/>
                </a:lnTo>
                <a:lnTo>
                  <a:pt x="954430" y="167513"/>
                </a:lnTo>
                <a:lnTo>
                  <a:pt x="960993" y="170668"/>
                </a:lnTo>
                <a:lnTo>
                  <a:pt x="968293" y="171156"/>
                </a:lnTo>
                <a:lnTo>
                  <a:pt x="975487" y="168763"/>
                </a:lnTo>
                <a:lnTo>
                  <a:pt x="1085348" y="104628"/>
                </a:lnTo>
                <a:lnTo>
                  <a:pt x="1080135" y="104628"/>
                </a:lnTo>
                <a:lnTo>
                  <a:pt x="1080135" y="102088"/>
                </a:lnTo>
                <a:lnTo>
                  <a:pt x="1070610" y="102088"/>
                </a:lnTo>
                <a:lnTo>
                  <a:pt x="1042307" y="85578"/>
                </a:lnTo>
                <a:close/>
              </a:path>
              <a:path w="1118235" h="171450">
                <a:moveTo>
                  <a:pt x="1009650" y="66528"/>
                </a:moveTo>
                <a:lnTo>
                  <a:pt x="0" y="66528"/>
                </a:lnTo>
                <a:lnTo>
                  <a:pt x="0" y="104628"/>
                </a:lnTo>
                <a:lnTo>
                  <a:pt x="1009650" y="104628"/>
                </a:lnTo>
                <a:lnTo>
                  <a:pt x="1042307" y="85578"/>
                </a:lnTo>
                <a:lnTo>
                  <a:pt x="1009650" y="66528"/>
                </a:lnTo>
                <a:close/>
              </a:path>
              <a:path w="1118235" h="171450">
                <a:moveTo>
                  <a:pt x="1085348" y="66528"/>
                </a:moveTo>
                <a:lnTo>
                  <a:pt x="1080135" y="66528"/>
                </a:lnTo>
                <a:lnTo>
                  <a:pt x="1080135" y="104628"/>
                </a:lnTo>
                <a:lnTo>
                  <a:pt x="1085348" y="104628"/>
                </a:lnTo>
                <a:lnTo>
                  <a:pt x="1117981" y="85578"/>
                </a:lnTo>
                <a:lnTo>
                  <a:pt x="1085348" y="66528"/>
                </a:lnTo>
                <a:close/>
              </a:path>
              <a:path w="1118235" h="171450">
                <a:moveTo>
                  <a:pt x="1070610" y="69068"/>
                </a:moveTo>
                <a:lnTo>
                  <a:pt x="1042307" y="85578"/>
                </a:lnTo>
                <a:lnTo>
                  <a:pt x="1070610" y="102088"/>
                </a:lnTo>
                <a:lnTo>
                  <a:pt x="1070610" y="69068"/>
                </a:lnTo>
                <a:close/>
              </a:path>
              <a:path w="1118235" h="171450">
                <a:moveTo>
                  <a:pt x="1080135" y="69068"/>
                </a:moveTo>
                <a:lnTo>
                  <a:pt x="1070610" y="69068"/>
                </a:lnTo>
                <a:lnTo>
                  <a:pt x="1070610" y="102088"/>
                </a:lnTo>
                <a:lnTo>
                  <a:pt x="1080135" y="102088"/>
                </a:lnTo>
                <a:lnTo>
                  <a:pt x="1080135" y="69068"/>
                </a:lnTo>
                <a:close/>
              </a:path>
              <a:path w="1118235" h="171450">
                <a:moveTo>
                  <a:pt x="968293" y="0"/>
                </a:moveTo>
                <a:lnTo>
                  <a:pt x="960993" y="488"/>
                </a:lnTo>
                <a:lnTo>
                  <a:pt x="954430" y="3643"/>
                </a:lnTo>
                <a:lnTo>
                  <a:pt x="949452" y="9251"/>
                </a:lnTo>
                <a:lnTo>
                  <a:pt x="946987" y="16446"/>
                </a:lnTo>
                <a:lnTo>
                  <a:pt x="947451" y="23760"/>
                </a:lnTo>
                <a:lnTo>
                  <a:pt x="950630" y="30360"/>
                </a:lnTo>
                <a:lnTo>
                  <a:pt x="956310" y="35413"/>
                </a:lnTo>
                <a:lnTo>
                  <a:pt x="1042307" y="85578"/>
                </a:lnTo>
                <a:lnTo>
                  <a:pt x="1070610" y="69068"/>
                </a:lnTo>
                <a:lnTo>
                  <a:pt x="1080135" y="69068"/>
                </a:lnTo>
                <a:lnTo>
                  <a:pt x="1080135" y="66528"/>
                </a:lnTo>
                <a:lnTo>
                  <a:pt x="1085348" y="66528"/>
                </a:lnTo>
                <a:lnTo>
                  <a:pt x="975487" y="2393"/>
                </a:lnTo>
                <a:lnTo>
                  <a:pt x="968293" y="0"/>
                </a:lnTo>
                <a:close/>
              </a:path>
            </a:pathLst>
          </a:custGeom>
          <a:solidFill>
            <a:srgbClr val="000000"/>
          </a:solid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46682" y="727659"/>
            <a:ext cx="5941695" cy="635000"/>
          </a:xfrm>
          <a:prstGeom prst="rect">
            <a:avLst/>
          </a:prstGeom>
        </p:spPr>
        <p:txBody>
          <a:bodyPr vert="horz" wrap="square" lIns="0" tIns="12065" rIns="0" bIns="0" rtlCol="0">
            <a:spAutoFit/>
          </a:bodyPr>
          <a:lstStyle/>
          <a:p>
            <a:pPr marL="12700">
              <a:lnSpc>
                <a:spcPct val="100000"/>
              </a:lnSpc>
              <a:spcBef>
                <a:spcPts val="95"/>
              </a:spcBef>
            </a:pPr>
            <a:r>
              <a:rPr spc="-5" dirty="0"/>
              <a:t>Understanding</a:t>
            </a:r>
            <a:r>
              <a:rPr spc="20" dirty="0"/>
              <a:t> </a:t>
            </a:r>
            <a:r>
              <a:rPr spc="-5" dirty="0"/>
              <a:t>Paragraphs</a:t>
            </a:r>
          </a:p>
        </p:txBody>
      </p:sp>
      <p:sp>
        <p:nvSpPr>
          <p:cNvPr id="5" name="object 5"/>
          <p:cNvSpPr txBox="1"/>
          <p:nvPr/>
        </p:nvSpPr>
        <p:spPr>
          <a:xfrm>
            <a:off x="535940" y="1467339"/>
            <a:ext cx="7864475" cy="2849880"/>
          </a:xfrm>
          <a:prstGeom prst="rect">
            <a:avLst/>
          </a:prstGeom>
        </p:spPr>
        <p:txBody>
          <a:bodyPr vert="horz" wrap="square" lIns="0" tIns="212725" rIns="0" bIns="0" rtlCol="0">
            <a:spAutoFit/>
          </a:bodyPr>
          <a:lstStyle/>
          <a:p>
            <a:pPr marL="1466215">
              <a:lnSpc>
                <a:spcPct val="100000"/>
              </a:lnSpc>
              <a:spcBef>
                <a:spcPts val="1675"/>
              </a:spcBef>
            </a:pPr>
            <a:r>
              <a:rPr sz="3200" b="1" spc="-60" dirty="0">
                <a:solidFill>
                  <a:srgbClr val="2A5A05"/>
                </a:solidFill>
                <a:latin typeface="Times New Roman"/>
                <a:cs typeface="Times New Roman"/>
              </a:rPr>
              <a:t>Topic </a:t>
            </a:r>
            <a:r>
              <a:rPr sz="3200" b="1" dirty="0">
                <a:solidFill>
                  <a:srgbClr val="2A5A05"/>
                </a:solidFill>
                <a:latin typeface="Times New Roman"/>
                <a:cs typeface="Times New Roman"/>
              </a:rPr>
              <a:t>&amp; Parts / Details of</a:t>
            </a:r>
            <a:r>
              <a:rPr sz="3200" b="1" spc="-85" dirty="0">
                <a:solidFill>
                  <a:srgbClr val="2A5A05"/>
                </a:solidFill>
                <a:latin typeface="Times New Roman"/>
                <a:cs typeface="Times New Roman"/>
              </a:rPr>
              <a:t> </a:t>
            </a:r>
            <a:r>
              <a:rPr sz="3200" b="1" spc="-60" dirty="0">
                <a:solidFill>
                  <a:srgbClr val="2A5A05"/>
                </a:solidFill>
                <a:latin typeface="Times New Roman"/>
                <a:cs typeface="Times New Roman"/>
              </a:rPr>
              <a:t>Topic</a:t>
            </a:r>
            <a:endParaRPr sz="3200">
              <a:latin typeface="Times New Roman"/>
              <a:cs typeface="Times New Roman"/>
            </a:endParaRPr>
          </a:p>
          <a:p>
            <a:pPr marL="355600" indent="-342900">
              <a:lnSpc>
                <a:spcPct val="100000"/>
              </a:lnSpc>
              <a:spcBef>
                <a:spcPts val="1365"/>
              </a:spcBef>
              <a:buFont typeface="Wingdings"/>
              <a:buChar char=""/>
              <a:tabLst>
                <a:tab pos="354965" algn="l"/>
                <a:tab pos="355600" algn="l"/>
              </a:tabLst>
            </a:pPr>
            <a:r>
              <a:rPr sz="2800" b="1" spc="-50" dirty="0">
                <a:solidFill>
                  <a:srgbClr val="4F6128"/>
                </a:solidFill>
                <a:latin typeface="Times New Roman"/>
                <a:cs typeface="Times New Roman"/>
              </a:rPr>
              <a:t>Topic</a:t>
            </a:r>
            <a:endParaRPr sz="2800">
              <a:latin typeface="Times New Roman"/>
              <a:cs typeface="Times New Roman"/>
            </a:endParaRPr>
          </a:p>
          <a:p>
            <a:pPr marL="355600" indent="-342900">
              <a:lnSpc>
                <a:spcPct val="100000"/>
              </a:lnSpc>
              <a:spcBef>
                <a:spcPts val="670"/>
              </a:spcBef>
              <a:buFont typeface="Wingdings"/>
              <a:buChar char=""/>
              <a:tabLst>
                <a:tab pos="354965" algn="l"/>
                <a:tab pos="355600" algn="l"/>
              </a:tabLst>
            </a:pPr>
            <a:r>
              <a:rPr sz="2800" b="1" spc="-5" dirty="0">
                <a:solidFill>
                  <a:srgbClr val="4F6128"/>
                </a:solidFill>
                <a:latin typeface="Times New Roman"/>
                <a:cs typeface="Times New Roman"/>
              </a:rPr>
              <a:t>Parts / Details </a:t>
            </a:r>
            <a:r>
              <a:rPr sz="2800" b="1" dirty="0">
                <a:solidFill>
                  <a:srgbClr val="4F6128"/>
                </a:solidFill>
                <a:latin typeface="Times New Roman"/>
                <a:cs typeface="Times New Roman"/>
              </a:rPr>
              <a:t>of</a:t>
            </a:r>
            <a:r>
              <a:rPr sz="2800" b="1" spc="-35" dirty="0">
                <a:solidFill>
                  <a:srgbClr val="4F6128"/>
                </a:solidFill>
                <a:latin typeface="Times New Roman"/>
                <a:cs typeface="Times New Roman"/>
              </a:rPr>
              <a:t> </a:t>
            </a:r>
            <a:r>
              <a:rPr sz="2800" b="1" spc="-50" dirty="0">
                <a:solidFill>
                  <a:srgbClr val="4F6128"/>
                </a:solidFill>
                <a:latin typeface="Times New Roman"/>
                <a:cs typeface="Times New Roman"/>
              </a:rPr>
              <a:t>Topic</a:t>
            </a:r>
            <a:endParaRPr sz="2800">
              <a:latin typeface="Times New Roman"/>
              <a:cs typeface="Times New Roman"/>
            </a:endParaRPr>
          </a:p>
          <a:p>
            <a:pPr marL="355600" indent="-342900">
              <a:lnSpc>
                <a:spcPct val="100000"/>
              </a:lnSpc>
              <a:spcBef>
                <a:spcPts val="675"/>
              </a:spcBef>
              <a:buFont typeface="Wingdings"/>
              <a:buChar char=""/>
              <a:tabLst>
                <a:tab pos="354965" algn="l"/>
                <a:tab pos="355600" algn="l"/>
              </a:tabLst>
            </a:pPr>
            <a:r>
              <a:rPr sz="2800" b="1" spc="-5" dirty="0">
                <a:solidFill>
                  <a:srgbClr val="4F6128"/>
                </a:solidFill>
                <a:latin typeface="Times New Roman"/>
                <a:cs typeface="Times New Roman"/>
              </a:rPr>
              <a:t>How to </a:t>
            </a:r>
            <a:r>
              <a:rPr sz="2800" b="1" spc="-15" dirty="0">
                <a:solidFill>
                  <a:srgbClr val="4F6128"/>
                </a:solidFill>
                <a:latin typeface="Times New Roman"/>
                <a:cs typeface="Times New Roman"/>
              </a:rPr>
              <a:t>Write </a:t>
            </a:r>
            <a:r>
              <a:rPr sz="2800" b="1" spc="-5" dirty="0">
                <a:solidFill>
                  <a:srgbClr val="4F6128"/>
                </a:solidFill>
                <a:latin typeface="Times New Roman"/>
                <a:cs typeface="Times New Roman"/>
              </a:rPr>
              <a:t>a</a:t>
            </a:r>
            <a:r>
              <a:rPr sz="2800" b="1" spc="-65" dirty="0">
                <a:solidFill>
                  <a:srgbClr val="4F6128"/>
                </a:solidFill>
                <a:latin typeface="Times New Roman"/>
                <a:cs typeface="Times New Roman"/>
              </a:rPr>
              <a:t> </a:t>
            </a:r>
            <a:r>
              <a:rPr sz="2800" b="1" spc="-55" dirty="0">
                <a:solidFill>
                  <a:srgbClr val="4F6128"/>
                </a:solidFill>
                <a:latin typeface="Times New Roman"/>
                <a:cs typeface="Times New Roman"/>
              </a:rPr>
              <a:t>Topic</a:t>
            </a:r>
            <a:endParaRPr sz="2800">
              <a:latin typeface="Times New Roman"/>
              <a:cs typeface="Times New Roman"/>
            </a:endParaRPr>
          </a:p>
          <a:p>
            <a:pPr marL="355600" indent="-342900">
              <a:lnSpc>
                <a:spcPct val="100000"/>
              </a:lnSpc>
              <a:spcBef>
                <a:spcPts val="675"/>
              </a:spcBef>
              <a:buFont typeface="Wingdings"/>
              <a:buChar char=""/>
              <a:tabLst>
                <a:tab pos="354965" algn="l"/>
                <a:tab pos="355600" algn="l"/>
              </a:tabLst>
            </a:pPr>
            <a:r>
              <a:rPr sz="2800" b="1" spc="-5" dirty="0">
                <a:solidFill>
                  <a:srgbClr val="4F6128"/>
                </a:solidFill>
                <a:latin typeface="Times New Roman"/>
                <a:cs typeface="Times New Roman"/>
              </a:rPr>
              <a:t>How to </a:t>
            </a:r>
            <a:r>
              <a:rPr sz="2800" b="1" spc="-10" dirty="0">
                <a:solidFill>
                  <a:srgbClr val="4F6128"/>
                </a:solidFill>
                <a:latin typeface="Times New Roman"/>
                <a:cs typeface="Times New Roman"/>
              </a:rPr>
              <a:t>Write </a:t>
            </a:r>
            <a:r>
              <a:rPr sz="2800" b="1" spc="-5" dirty="0">
                <a:solidFill>
                  <a:srgbClr val="4F6128"/>
                </a:solidFill>
                <a:latin typeface="Times New Roman"/>
                <a:cs typeface="Times New Roman"/>
              </a:rPr>
              <a:t>Parts / </a:t>
            </a:r>
            <a:r>
              <a:rPr sz="2800" b="1" dirty="0">
                <a:solidFill>
                  <a:srgbClr val="4F6128"/>
                </a:solidFill>
                <a:latin typeface="Times New Roman"/>
                <a:cs typeface="Times New Roman"/>
              </a:rPr>
              <a:t>Details to Support the</a:t>
            </a:r>
            <a:r>
              <a:rPr sz="2800" b="1" spc="-80" dirty="0">
                <a:solidFill>
                  <a:srgbClr val="4F6128"/>
                </a:solidFill>
                <a:latin typeface="Times New Roman"/>
                <a:cs typeface="Times New Roman"/>
              </a:rPr>
              <a:t> </a:t>
            </a:r>
            <a:r>
              <a:rPr sz="2800" b="1" spc="-50" dirty="0">
                <a:solidFill>
                  <a:srgbClr val="4F6128"/>
                </a:solidFill>
                <a:latin typeface="Times New Roman"/>
                <a:cs typeface="Times New Roman"/>
              </a:rPr>
              <a:t>Topic</a:t>
            </a:r>
            <a:endParaRPr sz="2800">
              <a:latin typeface="Times New Roman"/>
              <a:cs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3255" y="1443227"/>
            <a:ext cx="9000744" cy="4735068"/>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641729" y="516382"/>
            <a:ext cx="4520565"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Times New Roman"/>
                <a:cs typeface="Times New Roman"/>
              </a:rPr>
              <a:t>Unity </a:t>
            </a:r>
            <a:r>
              <a:rPr sz="2400" b="1" dirty="0">
                <a:latin typeface="Times New Roman"/>
                <a:cs typeface="Times New Roman"/>
              </a:rPr>
              <a:t>&amp; </a:t>
            </a:r>
            <a:r>
              <a:rPr sz="2400" b="1" spc="-10" dirty="0">
                <a:latin typeface="Times New Roman"/>
                <a:cs typeface="Times New Roman"/>
              </a:rPr>
              <a:t>Coherence </a:t>
            </a:r>
            <a:r>
              <a:rPr sz="2400" b="1" dirty="0">
                <a:latin typeface="Times New Roman"/>
                <a:cs typeface="Times New Roman"/>
              </a:rPr>
              <a:t>Logical</a:t>
            </a:r>
            <a:r>
              <a:rPr sz="2400" b="1" spc="-45" dirty="0">
                <a:latin typeface="Times New Roman"/>
                <a:cs typeface="Times New Roman"/>
              </a:rPr>
              <a:t> </a:t>
            </a:r>
            <a:r>
              <a:rPr sz="2400" b="1" spc="-35" dirty="0">
                <a:latin typeface="Times New Roman"/>
                <a:cs typeface="Times New Roman"/>
              </a:rPr>
              <a:t>Order.</a:t>
            </a:r>
            <a:endParaRPr sz="2400">
              <a:latin typeface="Times New Roman"/>
              <a:cs typeface="Times New Roman"/>
            </a:endParaRPr>
          </a:p>
        </p:txBody>
      </p:sp>
      <p:sp>
        <p:nvSpPr>
          <p:cNvPr id="5" name="object 5"/>
          <p:cNvSpPr txBox="1"/>
          <p:nvPr/>
        </p:nvSpPr>
        <p:spPr>
          <a:xfrm>
            <a:off x="1758823" y="973963"/>
            <a:ext cx="4112260" cy="330835"/>
          </a:xfrm>
          <a:prstGeom prst="rect">
            <a:avLst/>
          </a:prstGeom>
        </p:spPr>
        <p:txBody>
          <a:bodyPr vert="horz" wrap="square" lIns="0" tIns="13335" rIns="0" bIns="0" rtlCol="0">
            <a:spAutoFit/>
          </a:bodyPr>
          <a:lstStyle/>
          <a:p>
            <a:pPr marL="12700">
              <a:lnSpc>
                <a:spcPct val="100000"/>
              </a:lnSpc>
              <a:spcBef>
                <a:spcPts val="105"/>
              </a:spcBef>
            </a:pPr>
            <a:r>
              <a:rPr sz="2000" b="1" dirty="0">
                <a:latin typeface="Times New Roman"/>
                <a:cs typeface="Times New Roman"/>
              </a:rPr>
              <a:t>What is logical order in a</a:t>
            </a:r>
            <a:r>
              <a:rPr sz="2000" b="1" spc="-170" dirty="0">
                <a:latin typeface="Times New Roman"/>
                <a:cs typeface="Times New Roman"/>
              </a:rPr>
              <a:t> </a:t>
            </a:r>
            <a:r>
              <a:rPr sz="2000" b="1" dirty="0">
                <a:latin typeface="Times New Roman"/>
                <a:cs typeface="Times New Roman"/>
              </a:rPr>
              <a:t>paragraph?</a:t>
            </a:r>
            <a:endParaRPr sz="2000">
              <a:latin typeface="Times New Roman"/>
              <a:cs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1138834" y="3893058"/>
            <a:ext cx="6716395" cy="878840"/>
          </a:xfrm>
          <a:prstGeom prst="rect">
            <a:avLst/>
          </a:prstGeom>
        </p:spPr>
        <p:txBody>
          <a:bodyPr vert="horz" wrap="square" lIns="0" tIns="12065" rIns="0" bIns="0" rtlCol="0">
            <a:spAutoFit/>
          </a:bodyPr>
          <a:lstStyle/>
          <a:p>
            <a:pPr marL="287020" marR="5715" indent="-287020" algn="r">
              <a:lnSpc>
                <a:spcPct val="100000"/>
              </a:lnSpc>
              <a:spcBef>
                <a:spcPts val="95"/>
              </a:spcBef>
              <a:buFont typeface="Wingdings"/>
              <a:buChar char=""/>
              <a:tabLst>
                <a:tab pos="287020" algn="l"/>
                <a:tab pos="2078355" algn="l"/>
                <a:tab pos="2301240" algn="l"/>
                <a:tab pos="2743200" algn="l"/>
                <a:tab pos="3450590" algn="l"/>
                <a:tab pos="5122545" algn="l"/>
                <a:tab pos="5640705" algn="l"/>
              </a:tabLst>
            </a:pPr>
            <a:r>
              <a:rPr sz="2800" b="1" u="heavy" spc="-10" dirty="0">
                <a:solidFill>
                  <a:srgbClr val="2A5A05"/>
                </a:solidFill>
                <a:uFill>
                  <a:solidFill>
                    <a:srgbClr val="2A5A05"/>
                  </a:solidFill>
                </a:uFill>
                <a:latin typeface="Calibri"/>
                <a:cs typeface="Calibri"/>
              </a:rPr>
              <a:t>Cohe</a:t>
            </a:r>
            <a:r>
              <a:rPr sz="2800" b="1" u="heavy" spc="-30" dirty="0">
                <a:solidFill>
                  <a:srgbClr val="2A5A05"/>
                </a:solidFill>
                <a:uFill>
                  <a:solidFill>
                    <a:srgbClr val="2A5A05"/>
                  </a:solidFill>
                </a:uFill>
                <a:latin typeface="Calibri"/>
                <a:cs typeface="Calibri"/>
              </a:rPr>
              <a:t>r</a:t>
            </a:r>
            <a:r>
              <a:rPr sz="2800" b="1" u="heavy" spc="-10" dirty="0">
                <a:solidFill>
                  <a:srgbClr val="2A5A05"/>
                </a:solidFill>
                <a:uFill>
                  <a:solidFill>
                    <a:srgbClr val="2A5A05"/>
                  </a:solidFill>
                </a:uFill>
                <a:latin typeface="Calibri"/>
                <a:cs typeface="Calibri"/>
              </a:rPr>
              <a:t>en</a:t>
            </a:r>
            <a:r>
              <a:rPr sz="2800" b="1" u="heavy" spc="5" dirty="0">
                <a:solidFill>
                  <a:srgbClr val="2A5A05"/>
                </a:solidFill>
                <a:uFill>
                  <a:solidFill>
                    <a:srgbClr val="2A5A05"/>
                  </a:solidFill>
                </a:uFill>
                <a:latin typeface="Calibri"/>
                <a:cs typeface="Calibri"/>
              </a:rPr>
              <a:t>c</a:t>
            </a:r>
            <a:r>
              <a:rPr sz="2800" b="1" u="heavy" spc="-5" dirty="0">
                <a:solidFill>
                  <a:srgbClr val="2A5A05"/>
                </a:solidFill>
                <a:uFill>
                  <a:solidFill>
                    <a:srgbClr val="2A5A05"/>
                  </a:solidFill>
                </a:uFill>
                <a:latin typeface="Calibri"/>
                <a:cs typeface="Calibri"/>
              </a:rPr>
              <a:t>e</a:t>
            </a:r>
            <a:r>
              <a:rPr sz="2800" b="1" u="heavy" dirty="0">
                <a:solidFill>
                  <a:srgbClr val="2A5A05"/>
                </a:solidFill>
                <a:uFill>
                  <a:solidFill>
                    <a:srgbClr val="2A5A05"/>
                  </a:solidFill>
                </a:uFill>
                <a:latin typeface="Calibri"/>
                <a:cs typeface="Calibri"/>
              </a:rPr>
              <a:t>	</a:t>
            </a:r>
            <a:r>
              <a:rPr sz="2800" b="1" dirty="0">
                <a:solidFill>
                  <a:srgbClr val="2A5A05"/>
                </a:solidFill>
                <a:latin typeface="Calibri"/>
                <a:cs typeface="Calibri"/>
              </a:rPr>
              <a:t>	</a:t>
            </a:r>
            <a:r>
              <a:rPr sz="2800" spc="-15" dirty="0">
                <a:solidFill>
                  <a:srgbClr val="2A5A05"/>
                </a:solidFill>
                <a:latin typeface="Calibri"/>
                <a:cs typeface="Calibri"/>
              </a:rPr>
              <a:t>i</a:t>
            </a:r>
            <a:r>
              <a:rPr sz="2800" spc="-5" dirty="0">
                <a:solidFill>
                  <a:srgbClr val="2A5A05"/>
                </a:solidFill>
                <a:latin typeface="Calibri"/>
                <a:cs typeface="Calibri"/>
              </a:rPr>
              <a:t>s</a:t>
            </a:r>
            <a:r>
              <a:rPr sz="2800" dirty="0">
                <a:solidFill>
                  <a:srgbClr val="2A5A05"/>
                </a:solidFill>
                <a:latin typeface="Calibri"/>
                <a:cs typeface="Calibri"/>
              </a:rPr>
              <a:t>	t</a:t>
            </a:r>
            <a:r>
              <a:rPr sz="2800" spc="-10" dirty="0">
                <a:solidFill>
                  <a:srgbClr val="2A5A05"/>
                </a:solidFill>
                <a:latin typeface="Calibri"/>
                <a:cs typeface="Calibri"/>
              </a:rPr>
              <a:t>h</a:t>
            </a:r>
            <a:r>
              <a:rPr sz="2800" spc="-5" dirty="0">
                <a:solidFill>
                  <a:srgbClr val="2A5A05"/>
                </a:solidFill>
                <a:latin typeface="Calibri"/>
                <a:cs typeface="Calibri"/>
              </a:rPr>
              <a:t>e</a:t>
            </a:r>
            <a:r>
              <a:rPr sz="2800" dirty="0">
                <a:solidFill>
                  <a:srgbClr val="2A5A05"/>
                </a:solidFill>
                <a:latin typeface="Calibri"/>
                <a:cs typeface="Calibri"/>
              </a:rPr>
              <a:t>	</a:t>
            </a:r>
            <a:r>
              <a:rPr sz="2800" spc="-35" dirty="0">
                <a:solidFill>
                  <a:srgbClr val="2A5A05"/>
                </a:solidFill>
                <a:latin typeface="Calibri"/>
                <a:cs typeface="Calibri"/>
              </a:rPr>
              <a:t>t</a:t>
            </a:r>
            <a:r>
              <a:rPr sz="2800" spc="-5" dirty="0">
                <a:solidFill>
                  <a:srgbClr val="2A5A05"/>
                </a:solidFill>
                <a:latin typeface="Calibri"/>
                <a:cs typeface="Calibri"/>
              </a:rPr>
              <a:t>echni</a:t>
            </a:r>
            <a:r>
              <a:rPr sz="2800" dirty="0">
                <a:solidFill>
                  <a:srgbClr val="2A5A05"/>
                </a:solidFill>
                <a:latin typeface="Calibri"/>
                <a:cs typeface="Calibri"/>
              </a:rPr>
              <a:t>q</a:t>
            </a:r>
            <a:r>
              <a:rPr sz="2800" spc="-10" dirty="0">
                <a:solidFill>
                  <a:srgbClr val="2A5A05"/>
                </a:solidFill>
                <a:latin typeface="Calibri"/>
                <a:cs typeface="Calibri"/>
              </a:rPr>
              <a:t>u</a:t>
            </a:r>
            <a:r>
              <a:rPr sz="2800" spc="-5" dirty="0">
                <a:solidFill>
                  <a:srgbClr val="2A5A05"/>
                </a:solidFill>
                <a:latin typeface="Calibri"/>
                <a:cs typeface="Calibri"/>
              </a:rPr>
              <a:t>e</a:t>
            </a:r>
            <a:r>
              <a:rPr sz="2800" dirty="0">
                <a:solidFill>
                  <a:srgbClr val="2A5A05"/>
                </a:solidFill>
                <a:latin typeface="Calibri"/>
                <a:cs typeface="Calibri"/>
              </a:rPr>
              <a:t>	</a:t>
            </a:r>
            <a:r>
              <a:rPr sz="2800" spc="-5" dirty="0">
                <a:solidFill>
                  <a:srgbClr val="2A5A05"/>
                </a:solidFill>
                <a:latin typeface="Calibri"/>
                <a:cs typeface="Calibri"/>
              </a:rPr>
              <a:t>of</a:t>
            </a:r>
            <a:r>
              <a:rPr sz="2800" dirty="0">
                <a:solidFill>
                  <a:srgbClr val="2A5A05"/>
                </a:solidFill>
                <a:latin typeface="Calibri"/>
                <a:cs typeface="Calibri"/>
              </a:rPr>
              <a:t>	</a:t>
            </a:r>
            <a:r>
              <a:rPr sz="2800" spc="-5" dirty="0">
                <a:solidFill>
                  <a:srgbClr val="2A5A05"/>
                </a:solidFill>
                <a:latin typeface="Calibri"/>
                <a:cs typeface="Calibri"/>
              </a:rPr>
              <a:t>ma</a:t>
            </a:r>
            <a:r>
              <a:rPr sz="2800" spc="-15" dirty="0">
                <a:solidFill>
                  <a:srgbClr val="2A5A05"/>
                </a:solidFill>
                <a:latin typeface="Calibri"/>
                <a:cs typeface="Calibri"/>
              </a:rPr>
              <a:t>k</a:t>
            </a:r>
            <a:r>
              <a:rPr sz="2800" spc="-5" dirty="0">
                <a:solidFill>
                  <a:srgbClr val="2A5A05"/>
                </a:solidFill>
                <a:latin typeface="Calibri"/>
                <a:cs typeface="Calibri"/>
              </a:rPr>
              <a:t>i</a:t>
            </a:r>
            <a:r>
              <a:rPr sz="2800" spc="-15" dirty="0">
                <a:solidFill>
                  <a:srgbClr val="2A5A05"/>
                </a:solidFill>
                <a:latin typeface="Calibri"/>
                <a:cs typeface="Calibri"/>
              </a:rPr>
              <a:t>n</a:t>
            </a:r>
            <a:r>
              <a:rPr sz="2800" spc="-5" dirty="0">
                <a:solidFill>
                  <a:srgbClr val="2A5A05"/>
                </a:solidFill>
                <a:latin typeface="Calibri"/>
                <a:cs typeface="Calibri"/>
              </a:rPr>
              <a:t>g</a:t>
            </a:r>
            <a:endParaRPr sz="2800">
              <a:latin typeface="Calibri"/>
              <a:cs typeface="Calibri"/>
            </a:endParaRPr>
          </a:p>
          <a:p>
            <a:pPr marR="5080" algn="r">
              <a:lnSpc>
                <a:spcPct val="100000"/>
              </a:lnSpc>
            </a:pPr>
            <a:r>
              <a:rPr sz="2800" spc="-5" dirty="0">
                <a:solidFill>
                  <a:srgbClr val="2A5A05"/>
                </a:solidFill>
                <a:latin typeface="Calibri"/>
                <a:cs typeface="Calibri"/>
              </a:rPr>
              <a:t>mo</a:t>
            </a:r>
            <a:r>
              <a:rPr sz="2800" spc="-25" dirty="0">
                <a:solidFill>
                  <a:srgbClr val="2A5A05"/>
                </a:solidFill>
                <a:latin typeface="Calibri"/>
                <a:cs typeface="Calibri"/>
              </a:rPr>
              <a:t>v</a:t>
            </a:r>
            <a:r>
              <a:rPr sz="2800" spc="-5" dirty="0">
                <a:solidFill>
                  <a:srgbClr val="2A5A05"/>
                </a:solidFill>
                <a:latin typeface="Calibri"/>
                <a:cs typeface="Calibri"/>
              </a:rPr>
              <a:t>e</a:t>
            </a:r>
            <a:endParaRPr sz="2800">
              <a:latin typeface="Calibri"/>
              <a:cs typeface="Calibri"/>
            </a:endParaRPr>
          </a:p>
        </p:txBody>
      </p:sp>
      <p:sp>
        <p:nvSpPr>
          <p:cNvPr id="5" name="object 5"/>
          <p:cNvSpPr txBox="1"/>
          <p:nvPr/>
        </p:nvSpPr>
        <p:spPr>
          <a:xfrm>
            <a:off x="6820916" y="4746193"/>
            <a:ext cx="1033144" cy="452120"/>
          </a:xfrm>
          <a:prstGeom prst="rect">
            <a:avLst/>
          </a:prstGeom>
        </p:spPr>
        <p:txBody>
          <a:bodyPr vert="horz" wrap="square" lIns="0" tIns="12065" rIns="0" bIns="0" rtlCol="0">
            <a:spAutoFit/>
          </a:bodyPr>
          <a:lstStyle/>
          <a:p>
            <a:pPr marL="12700">
              <a:lnSpc>
                <a:spcPct val="100000"/>
              </a:lnSpc>
              <a:spcBef>
                <a:spcPts val="95"/>
              </a:spcBef>
              <a:tabLst>
                <a:tab pos="536575" algn="l"/>
              </a:tabLst>
            </a:pPr>
            <a:r>
              <a:rPr sz="2800" spc="-35" dirty="0">
                <a:solidFill>
                  <a:srgbClr val="2A5A05"/>
                </a:solidFill>
                <a:latin typeface="Calibri"/>
                <a:cs typeface="Calibri"/>
              </a:rPr>
              <a:t>t</a:t>
            </a:r>
            <a:r>
              <a:rPr sz="2800" spc="-5" dirty="0">
                <a:solidFill>
                  <a:srgbClr val="2A5A05"/>
                </a:solidFill>
                <a:latin typeface="Calibri"/>
                <a:cs typeface="Calibri"/>
              </a:rPr>
              <a:t>o</a:t>
            </a:r>
            <a:r>
              <a:rPr sz="2800" dirty="0">
                <a:solidFill>
                  <a:srgbClr val="2A5A05"/>
                </a:solidFill>
                <a:latin typeface="Calibri"/>
                <a:cs typeface="Calibri"/>
              </a:rPr>
              <a:t>	</a:t>
            </a:r>
            <a:r>
              <a:rPr sz="2800" spc="-5" dirty="0">
                <a:solidFill>
                  <a:srgbClr val="2A5A05"/>
                </a:solidFill>
                <a:latin typeface="Calibri"/>
                <a:cs typeface="Calibri"/>
              </a:rPr>
              <a:t>the</a:t>
            </a:r>
            <a:endParaRPr sz="2800">
              <a:latin typeface="Calibri"/>
              <a:cs typeface="Calibri"/>
            </a:endParaRPr>
          </a:p>
        </p:txBody>
      </p:sp>
      <p:sp>
        <p:nvSpPr>
          <p:cNvPr id="6" name="object 6"/>
          <p:cNvSpPr txBox="1"/>
          <p:nvPr/>
        </p:nvSpPr>
        <p:spPr>
          <a:xfrm>
            <a:off x="1425321" y="4319778"/>
            <a:ext cx="5266055" cy="1305560"/>
          </a:xfrm>
          <a:prstGeom prst="rect">
            <a:avLst/>
          </a:prstGeom>
        </p:spPr>
        <p:txBody>
          <a:bodyPr vert="horz" wrap="square" lIns="0" tIns="12065" rIns="0" bIns="0" rtlCol="0">
            <a:spAutoFit/>
          </a:bodyPr>
          <a:lstStyle/>
          <a:p>
            <a:pPr marL="12700" marR="5080" algn="just">
              <a:lnSpc>
                <a:spcPct val="100000"/>
              </a:lnSpc>
              <a:spcBef>
                <a:spcPts val="95"/>
              </a:spcBef>
            </a:pPr>
            <a:r>
              <a:rPr sz="2800" spc="-15" dirty="0">
                <a:solidFill>
                  <a:srgbClr val="2A5A05"/>
                </a:solidFill>
                <a:latin typeface="Calibri"/>
                <a:cs typeface="Calibri"/>
              </a:rPr>
              <a:t>words, </a:t>
            </a:r>
            <a:r>
              <a:rPr sz="2800" spc="-10" dirty="0">
                <a:solidFill>
                  <a:srgbClr val="2A5A05"/>
                </a:solidFill>
                <a:latin typeface="Calibri"/>
                <a:cs typeface="Calibri"/>
              </a:rPr>
              <a:t>phrases, </a:t>
            </a:r>
            <a:r>
              <a:rPr sz="2800" dirty="0">
                <a:solidFill>
                  <a:srgbClr val="2A5A05"/>
                </a:solidFill>
                <a:latin typeface="Calibri"/>
                <a:cs typeface="Calibri"/>
              </a:rPr>
              <a:t>and </a:t>
            </a:r>
            <a:r>
              <a:rPr sz="2800" spc="-10" dirty="0">
                <a:solidFill>
                  <a:srgbClr val="2A5A05"/>
                </a:solidFill>
                <a:latin typeface="Calibri"/>
                <a:cs typeface="Calibri"/>
              </a:rPr>
              <a:t>sentences  smoothly </a:t>
            </a:r>
            <a:r>
              <a:rPr sz="2800" dirty="0">
                <a:solidFill>
                  <a:srgbClr val="2A5A05"/>
                </a:solidFill>
                <a:latin typeface="Calibri"/>
                <a:cs typeface="Calibri"/>
              </a:rPr>
              <a:t>and </a:t>
            </a:r>
            <a:r>
              <a:rPr sz="2800" spc="-10" dirty="0">
                <a:solidFill>
                  <a:srgbClr val="2A5A05"/>
                </a:solidFill>
                <a:latin typeface="Calibri"/>
                <a:cs typeface="Calibri"/>
              </a:rPr>
              <a:t>logically </a:t>
            </a:r>
            <a:r>
              <a:rPr sz="2800" spc="-20" dirty="0">
                <a:solidFill>
                  <a:srgbClr val="2A5A05"/>
                </a:solidFill>
                <a:latin typeface="Calibri"/>
                <a:cs typeface="Calibri"/>
              </a:rPr>
              <a:t>from </a:t>
            </a:r>
            <a:r>
              <a:rPr sz="2800" spc="-10" dirty="0">
                <a:solidFill>
                  <a:srgbClr val="2A5A05"/>
                </a:solidFill>
                <a:latin typeface="Calibri"/>
                <a:cs typeface="Calibri"/>
              </a:rPr>
              <a:t>one  </a:t>
            </a:r>
            <a:r>
              <a:rPr sz="2800" spc="-55" dirty="0">
                <a:solidFill>
                  <a:srgbClr val="2A5A05"/>
                </a:solidFill>
                <a:latin typeface="Calibri"/>
                <a:cs typeface="Calibri"/>
              </a:rPr>
              <a:t>other.</a:t>
            </a:r>
            <a:endParaRPr sz="2800">
              <a:latin typeface="Calibri"/>
              <a:cs typeface="Calibri"/>
            </a:endParaRPr>
          </a:p>
        </p:txBody>
      </p:sp>
      <p:sp>
        <p:nvSpPr>
          <p:cNvPr id="9" name="object 9"/>
          <p:cNvSpPr/>
          <p:nvPr/>
        </p:nvSpPr>
        <p:spPr>
          <a:xfrm>
            <a:off x="1232916" y="3058667"/>
            <a:ext cx="3482340" cy="1341119"/>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1232916" y="920496"/>
            <a:ext cx="2167128" cy="1341119"/>
          </a:xfrm>
          <a:prstGeom prst="rect">
            <a:avLst/>
          </a:prstGeom>
          <a:blipFill>
            <a:blip r:embed="rId3" cstate="print"/>
            <a:stretch>
              <a:fillRect/>
            </a:stretch>
          </a:blipFill>
        </p:spPr>
        <p:txBody>
          <a:bodyPr wrap="square" lIns="0" tIns="0" rIns="0" bIns="0" rtlCol="0"/>
          <a:lstStyle/>
          <a:p>
            <a:endParaRPr/>
          </a:p>
        </p:txBody>
      </p:sp>
      <p:sp>
        <p:nvSpPr>
          <p:cNvPr id="11" name="object 11"/>
          <p:cNvSpPr txBox="1"/>
          <p:nvPr/>
        </p:nvSpPr>
        <p:spPr>
          <a:xfrm>
            <a:off x="1138834" y="1064514"/>
            <a:ext cx="6715125" cy="2895600"/>
          </a:xfrm>
          <a:prstGeom prst="rect">
            <a:avLst/>
          </a:prstGeom>
        </p:spPr>
        <p:txBody>
          <a:bodyPr vert="horz" wrap="square" lIns="0" tIns="12700" rIns="0" bIns="0" rtlCol="0">
            <a:spAutoFit/>
          </a:bodyPr>
          <a:lstStyle/>
          <a:p>
            <a:pPr marL="470534">
              <a:lnSpc>
                <a:spcPts val="5730"/>
              </a:lnSpc>
              <a:spcBef>
                <a:spcPts val="100"/>
              </a:spcBef>
            </a:pPr>
            <a:r>
              <a:rPr sz="4800" b="1" dirty="0">
                <a:solidFill>
                  <a:srgbClr val="2A5A05"/>
                </a:solidFill>
                <a:latin typeface="Calibri"/>
                <a:cs typeface="Calibri"/>
              </a:rPr>
              <a:t>Unity</a:t>
            </a:r>
            <a:endParaRPr sz="4800" dirty="0">
              <a:latin typeface="Calibri"/>
              <a:cs typeface="Calibri"/>
            </a:endParaRPr>
          </a:p>
          <a:p>
            <a:pPr marL="299085" marR="5080" indent="-287020" algn="just">
              <a:lnSpc>
                <a:spcPts val="3360"/>
              </a:lnSpc>
              <a:spcBef>
                <a:spcPts val="85"/>
              </a:spcBef>
              <a:buFont typeface="Wingdings"/>
              <a:buChar char=""/>
              <a:tabLst>
                <a:tab pos="299720" algn="l"/>
              </a:tabLst>
            </a:pPr>
            <a:r>
              <a:rPr sz="2800" b="1" u="heavy" spc="-5" dirty="0">
                <a:solidFill>
                  <a:srgbClr val="2A5A05"/>
                </a:solidFill>
                <a:uFill>
                  <a:solidFill>
                    <a:srgbClr val="2A5A05"/>
                  </a:solidFill>
                </a:uFill>
                <a:latin typeface="Calibri"/>
                <a:cs typeface="Calibri"/>
              </a:rPr>
              <a:t>Unity</a:t>
            </a:r>
            <a:r>
              <a:rPr sz="2800" b="1" spc="-5" dirty="0">
                <a:solidFill>
                  <a:srgbClr val="2A5A05"/>
                </a:solidFill>
                <a:latin typeface="Calibri"/>
                <a:cs typeface="Calibri"/>
              </a:rPr>
              <a:t> </a:t>
            </a:r>
            <a:r>
              <a:rPr sz="2800" dirty="0">
                <a:solidFill>
                  <a:srgbClr val="2A5A05"/>
                </a:solidFill>
                <a:latin typeface="Calibri"/>
                <a:cs typeface="Calibri"/>
              </a:rPr>
              <a:t>is </a:t>
            </a:r>
            <a:r>
              <a:rPr sz="2800" spc="-5" dirty="0">
                <a:solidFill>
                  <a:srgbClr val="2A5A05"/>
                </a:solidFill>
                <a:latin typeface="Calibri"/>
                <a:cs typeface="Calibri"/>
              </a:rPr>
              <a:t>an </a:t>
            </a:r>
            <a:r>
              <a:rPr sz="2800" spc="-10" dirty="0">
                <a:solidFill>
                  <a:srgbClr val="2A5A05"/>
                </a:solidFill>
                <a:latin typeface="Calibri"/>
                <a:cs typeface="Calibri"/>
              </a:rPr>
              <a:t>important element </a:t>
            </a:r>
            <a:r>
              <a:rPr sz="2800" spc="-5" dirty="0">
                <a:solidFill>
                  <a:srgbClr val="2A5A05"/>
                </a:solidFill>
                <a:latin typeface="Calibri"/>
                <a:cs typeface="Calibri"/>
              </a:rPr>
              <a:t>of a </a:t>
            </a:r>
            <a:r>
              <a:rPr sz="2800" spc="-15" dirty="0">
                <a:solidFill>
                  <a:srgbClr val="2A5A05"/>
                </a:solidFill>
                <a:latin typeface="Calibri"/>
                <a:cs typeface="Calibri"/>
              </a:rPr>
              <a:t>good  paragraph. </a:t>
            </a:r>
            <a:r>
              <a:rPr sz="2800" spc="-5" dirty="0">
                <a:solidFill>
                  <a:srgbClr val="2A5A05"/>
                </a:solidFill>
                <a:latin typeface="Calibri"/>
                <a:cs typeface="Calibri"/>
              </a:rPr>
              <a:t>Unity means </a:t>
            </a:r>
            <a:r>
              <a:rPr sz="2800" spc="-10" dirty="0">
                <a:solidFill>
                  <a:srgbClr val="2A5A05"/>
                </a:solidFill>
                <a:latin typeface="Calibri"/>
                <a:cs typeface="Calibri"/>
              </a:rPr>
              <a:t>that </a:t>
            </a:r>
            <a:r>
              <a:rPr sz="2800" spc="-5" dirty="0">
                <a:solidFill>
                  <a:srgbClr val="2A5A05"/>
                </a:solidFill>
                <a:latin typeface="Calibri"/>
                <a:cs typeface="Calibri"/>
              </a:rPr>
              <a:t>a </a:t>
            </a:r>
            <a:r>
              <a:rPr sz="2800" spc="-20" dirty="0">
                <a:solidFill>
                  <a:srgbClr val="2A5A05"/>
                </a:solidFill>
                <a:latin typeface="Calibri"/>
                <a:cs typeface="Calibri"/>
              </a:rPr>
              <a:t>paragraph  </a:t>
            </a:r>
            <a:r>
              <a:rPr sz="2800" spc="-10" dirty="0">
                <a:solidFill>
                  <a:srgbClr val="2A5A05"/>
                </a:solidFill>
                <a:latin typeface="Calibri"/>
                <a:cs typeface="Calibri"/>
              </a:rPr>
              <a:t>discusses one, </a:t>
            </a:r>
            <a:r>
              <a:rPr sz="2800" spc="-5" dirty="0">
                <a:solidFill>
                  <a:srgbClr val="2A5A05"/>
                </a:solidFill>
                <a:latin typeface="Calibri"/>
                <a:cs typeface="Calibri"/>
              </a:rPr>
              <a:t>and </a:t>
            </a:r>
            <a:r>
              <a:rPr sz="2800" spc="-10" dirty="0">
                <a:solidFill>
                  <a:srgbClr val="2A5A05"/>
                </a:solidFill>
                <a:latin typeface="Calibri"/>
                <a:cs typeface="Calibri"/>
              </a:rPr>
              <a:t>only one, </a:t>
            </a:r>
            <a:r>
              <a:rPr sz="2800" spc="-5" dirty="0">
                <a:solidFill>
                  <a:srgbClr val="2A5A05"/>
                </a:solidFill>
                <a:latin typeface="Calibri"/>
                <a:cs typeface="Calibri"/>
              </a:rPr>
              <a:t>main</a:t>
            </a:r>
            <a:r>
              <a:rPr sz="2800" spc="160" dirty="0">
                <a:solidFill>
                  <a:srgbClr val="2A5A05"/>
                </a:solidFill>
                <a:latin typeface="Calibri"/>
                <a:cs typeface="Calibri"/>
              </a:rPr>
              <a:t> </a:t>
            </a:r>
            <a:r>
              <a:rPr sz="2800" spc="-5" dirty="0">
                <a:solidFill>
                  <a:srgbClr val="2A5A05"/>
                </a:solidFill>
                <a:latin typeface="Calibri"/>
                <a:cs typeface="Calibri"/>
              </a:rPr>
              <a:t>idea.</a:t>
            </a:r>
            <a:endParaRPr sz="2800" dirty="0">
              <a:latin typeface="Calibri"/>
              <a:cs typeface="Calibri"/>
            </a:endParaRPr>
          </a:p>
          <a:p>
            <a:pPr marL="470534">
              <a:lnSpc>
                <a:spcPct val="100000"/>
              </a:lnSpc>
              <a:spcBef>
                <a:spcPts val="940"/>
              </a:spcBef>
            </a:pPr>
            <a:r>
              <a:rPr sz="4800" b="1" spc="-10" dirty="0">
                <a:solidFill>
                  <a:srgbClr val="2A5A05"/>
                </a:solidFill>
                <a:latin typeface="Calibri"/>
                <a:cs typeface="Calibri"/>
              </a:rPr>
              <a:t>Coherence</a:t>
            </a:r>
            <a:endParaRPr sz="4800" dirty="0">
              <a:latin typeface="Calibri"/>
              <a:cs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p:cNvSpPr/>
          <p:nvPr/>
        </p:nvSpPr>
        <p:spPr>
          <a:xfrm>
            <a:off x="612648" y="3063239"/>
            <a:ext cx="858012" cy="835152"/>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957072" y="3040379"/>
            <a:ext cx="2299716" cy="899160"/>
          </a:xfrm>
          <a:prstGeom prst="rect">
            <a:avLst/>
          </a:prstGeom>
          <a:blipFill>
            <a:blip r:embed="rId3" cstate="print"/>
            <a:stretch>
              <a:fillRect/>
            </a:stretch>
          </a:blipFill>
        </p:spPr>
        <p:txBody>
          <a:bodyPr wrap="square" lIns="0" tIns="0" rIns="0" bIns="0" rtlCol="0"/>
          <a:lstStyle/>
          <a:p>
            <a:endParaRPr/>
          </a:p>
        </p:txBody>
      </p:sp>
      <p:sp>
        <p:nvSpPr>
          <p:cNvPr id="10" name="object 10"/>
          <p:cNvSpPr/>
          <p:nvPr/>
        </p:nvSpPr>
        <p:spPr>
          <a:xfrm>
            <a:off x="2723388" y="3040379"/>
            <a:ext cx="1700784" cy="899160"/>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612648" y="3550920"/>
            <a:ext cx="858012" cy="835151"/>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957072" y="3528059"/>
            <a:ext cx="3558540" cy="899159"/>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3982211" y="3528059"/>
            <a:ext cx="3948684" cy="899159"/>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612648" y="4038600"/>
            <a:ext cx="858012" cy="835151"/>
          </a:xfrm>
          <a:prstGeom prst="rect">
            <a:avLst/>
          </a:prstGeom>
          <a:blipFill>
            <a:blip r:embed="rId2" cstate="print"/>
            <a:stretch>
              <a:fillRect/>
            </a:stretch>
          </a:blipFill>
        </p:spPr>
        <p:txBody>
          <a:bodyPr wrap="square" lIns="0" tIns="0" rIns="0" bIns="0" rtlCol="0"/>
          <a:lstStyle/>
          <a:p>
            <a:endParaRPr/>
          </a:p>
        </p:txBody>
      </p:sp>
      <p:sp>
        <p:nvSpPr>
          <p:cNvPr id="15" name="object 15"/>
          <p:cNvSpPr/>
          <p:nvPr/>
        </p:nvSpPr>
        <p:spPr>
          <a:xfrm>
            <a:off x="957072" y="4015740"/>
            <a:ext cx="6559296" cy="899160"/>
          </a:xfrm>
          <a:prstGeom prst="rect">
            <a:avLst/>
          </a:prstGeom>
          <a:blipFill>
            <a:blip r:embed="rId7" cstate="print"/>
            <a:stretch>
              <a:fillRect/>
            </a:stretch>
          </a:blipFill>
        </p:spPr>
        <p:txBody>
          <a:bodyPr wrap="square" lIns="0" tIns="0" rIns="0" bIns="0" rtlCol="0"/>
          <a:lstStyle/>
          <a:p>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1949195" y="585216"/>
            <a:ext cx="4740910" cy="756920"/>
          </a:xfrm>
          <a:prstGeom prst="rect">
            <a:avLst/>
          </a:prstGeom>
        </p:spPr>
        <p:txBody>
          <a:bodyPr vert="horz" wrap="square" lIns="0" tIns="12700" rIns="0" bIns="0" rtlCol="0">
            <a:spAutoFit/>
          </a:bodyPr>
          <a:lstStyle/>
          <a:p>
            <a:pPr marL="12700">
              <a:lnSpc>
                <a:spcPct val="100000"/>
              </a:lnSpc>
              <a:spcBef>
                <a:spcPts val="100"/>
              </a:spcBef>
            </a:pPr>
            <a:r>
              <a:rPr sz="4800" spc="-40" dirty="0"/>
              <a:t>Transition</a:t>
            </a:r>
            <a:r>
              <a:rPr sz="4800" spc="-30" dirty="0"/>
              <a:t> </a:t>
            </a:r>
            <a:r>
              <a:rPr sz="4800" spc="-5" dirty="0"/>
              <a:t>Signals</a:t>
            </a:r>
            <a:endParaRPr sz="4800" dirty="0"/>
          </a:p>
        </p:txBody>
      </p:sp>
      <p:sp>
        <p:nvSpPr>
          <p:cNvPr id="18" name="object 18"/>
          <p:cNvSpPr txBox="1"/>
          <p:nvPr/>
        </p:nvSpPr>
        <p:spPr>
          <a:xfrm>
            <a:off x="838200" y="3276600"/>
            <a:ext cx="7640955" cy="1306127"/>
          </a:xfrm>
          <a:prstGeom prst="rect">
            <a:avLst/>
          </a:prstGeom>
        </p:spPr>
        <p:txBody>
          <a:bodyPr vert="horz" wrap="square" lIns="0" tIns="13335" rIns="0" bIns="0" rtlCol="0">
            <a:spAutoFit/>
          </a:bodyPr>
          <a:lstStyle/>
          <a:p>
            <a:pPr marL="333375" indent="-318135">
              <a:lnSpc>
                <a:spcPct val="100000"/>
              </a:lnSpc>
              <a:spcBef>
                <a:spcPts val="2480"/>
              </a:spcBef>
              <a:buSzPct val="96428"/>
              <a:buFont typeface="Wingdings"/>
              <a:buChar char=""/>
              <a:tabLst>
                <a:tab pos="334010" algn="l"/>
              </a:tabLst>
            </a:pPr>
            <a:r>
              <a:rPr sz="2800" b="1" spc="-25" dirty="0" smtClean="0">
                <a:solidFill>
                  <a:srgbClr val="2A5A05"/>
                </a:solidFill>
                <a:latin typeface="Calibri"/>
                <a:cs typeface="Calibri"/>
              </a:rPr>
              <a:t>Transition</a:t>
            </a:r>
            <a:r>
              <a:rPr sz="2800" b="1" spc="20" dirty="0" smtClean="0">
                <a:solidFill>
                  <a:srgbClr val="2A5A05"/>
                </a:solidFill>
                <a:latin typeface="Calibri"/>
                <a:cs typeface="Calibri"/>
              </a:rPr>
              <a:t> </a:t>
            </a:r>
            <a:r>
              <a:rPr sz="2800" b="1" spc="-5" dirty="0">
                <a:solidFill>
                  <a:srgbClr val="2A5A05"/>
                </a:solidFill>
                <a:latin typeface="Calibri"/>
                <a:cs typeface="Calibri"/>
              </a:rPr>
              <a:t>Signals</a:t>
            </a:r>
            <a:endParaRPr sz="2800" dirty="0">
              <a:latin typeface="Calibri"/>
              <a:cs typeface="Calibri"/>
            </a:endParaRPr>
          </a:p>
          <a:p>
            <a:pPr marL="333375" indent="-318135">
              <a:lnSpc>
                <a:spcPct val="100000"/>
              </a:lnSpc>
              <a:spcBef>
                <a:spcPts val="5"/>
              </a:spcBef>
              <a:buSzPct val="96428"/>
              <a:buFont typeface="Wingdings"/>
              <a:buChar char=""/>
              <a:tabLst>
                <a:tab pos="334010" algn="l"/>
              </a:tabLst>
            </a:pPr>
            <a:r>
              <a:rPr sz="2800" b="1" spc="-20" dirty="0">
                <a:solidFill>
                  <a:srgbClr val="2A5A05"/>
                </a:solidFill>
                <a:latin typeface="Calibri"/>
                <a:cs typeface="Calibri"/>
              </a:rPr>
              <a:t>Role </a:t>
            </a:r>
            <a:r>
              <a:rPr sz="2800" b="1" spc="-5" dirty="0">
                <a:solidFill>
                  <a:srgbClr val="2A5A05"/>
                </a:solidFill>
                <a:latin typeface="Calibri"/>
                <a:cs typeface="Calibri"/>
              </a:rPr>
              <a:t>of </a:t>
            </a:r>
            <a:r>
              <a:rPr sz="2800" b="1" spc="-25" dirty="0">
                <a:solidFill>
                  <a:srgbClr val="2A5A05"/>
                </a:solidFill>
                <a:latin typeface="Calibri"/>
                <a:cs typeface="Calibri"/>
              </a:rPr>
              <a:t>Transition </a:t>
            </a:r>
            <a:r>
              <a:rPr sz="2800" b="1" spc="-5" dirty="0">
                <a:solidFill>
                  <a:srgbClr val="2A5A05"/>
                </a:solidFill>
                <a:latin typeface="Calibri"/>
                <a:cs typeface="Calibri"/>
              </a:rPr>
              <a:t>Signals in </a:t>
            </a:r>
            <a:r>
              <a:rPr sz="2800" b="1" spc="-20" dirty="0">
                <a:solidFill>
                  <a:srgbClr val="2A5A05"/>
                </a:solidFill>
                <a:latin typeface="Calibri"/>
                <a:cs typeface="Calibri"/>
              </a:rPr>
              <a:t>paragraph</a:t>
            </a:r>
            <a:r>
              <a:rPr sz="2800" b="1" spc="135" dirty="0">
                <a:solidFill>
                  <a:srgbClr val="2A5A05"/>
                </a:solidFill>
                <a:latin typeface="Calibri"/>
                <a:cs typeface="Calibri"/>
              </a:rPr>
              <a:t> </a:t>
            </a:r>
            <a:r>
              <a:rPr sz="2800" b="1" spc="-5" dirty="0">
                <a:solidFill>
                  <a:srgbClr val="2A5A05"/>
                </a:solidFill>
                <a:latin typeface="Calibri"/>
                <a:cs typeface="Calibri"/>
              </a:rPr>
              <a:t>writing</a:t>
            </a:r>
            <a:endParaRPr sz="2800" dirty="0">
              <a:latin typeface="Calibri"/>
              <a:cs typeface="Calibri"/>
            </a:endParaRPr>
          </a:p>
          <a:p>
            <a:pPr marL="333375" indent="-318135">
              <a:lnSpc>
                <a:spcPct val="100000"/>
              </a:lnSpc>
              <a:buSzPct val="96428"/>
              <a:buFont typeface="Wingdings"/>
              <a:buChar char=""/>
              <a:tabLst>
                <a:tab pos="334010" algn="l"/>
              </a:tabLst>
            </a:pPr>
            <a:r>
              <a:rPr sz="2800" b="1" spc="-15" dirty="0">
                <a:solidFill>
                  <a:srgbClr val="2A5A05"/>
                </a:solidFill>
                <a:latin typeface="Calibri"/>
                <a:cs typeface="Calibri"/>
              </a:rPr>
              <a:t>Arranging </a:t>
            </a:r>
            <a:r>
              <a:rPr sz="2800" b="1" spc="-5" dirty="0">
                <a:solidFill>
                  <a:srgbClr val="2A5A05"/>
                </a:solidFill>
                <a:latin typeface="Calibri"/>
                <a:cs typeface="Calibri"/>
              </a:rPr>
              <a:t>of ideas in </a:t>
            </a:r>
            <a:r>
              <a:rPr sz="2800" b="1" spc="-10" dirty="0">
                <a:solidFill>
                  <a:srgbClr val="2A5A05"/>
                </a:solidFill>
                <a:latin typeface="Calibri"/>
                <a:cs typeface="Calibri"/>
              </a:rPr>
              <a:t>logical</a:t>
            </a:r>
            <a:r>
              <a:rPr sz="2800" b="1" spc="85" dirty="0">
                <a:solidFill>
                  <a:srgbClr val="2A5A05"/>
                </a:solidFill>
                <a:latin typeface="Calibri"/>
                <a:cs typeface="Calibri"/>
              </a:rPr>
              <a:t> </a:t>
            </a:r>
            <a:r>
              <a:rPr sz="2800" b="1" spc="-10" dirty="0">
                <a:solidFill>
                  <a:srgbClr val="2A5A05"/>
                </a:solidFill>
                <a:latin typeface="Calibri"/>
                <a:cs typeface="Calibri"/>
              </a:rPr>
              <a:t>order</a:t>
            </a:r>
            <a:endParaRPr sz="2800" dirty="0">
              <a:latin typeface="Calibri"/>
              <a:cs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2038858" y="119808"/>
            <a:ext cx="4740910" cy="756920"/>
          </a:xfrm>
          <a:prstGeom prst="rect">
            <a:avLst/>
          </a:prstGeom>
        </p:spPr>
        <p:txBody>
          <a:bodyPr vert="horz" wrap="square" lIns="0" tIns="12700" rIns="0" bIns="0" rtlCol="0">
            <a:spAutoFit/>
          </a:bodyPr>
          <a:lstStyle/>
          <a:p>
            <a:pPr marL="12700">
              <a:lnSpc>
                <a:spcPct val="100000"/>
              </a:lnSpc>
              <a:spcBef>
                <a:spcPts val="100"/>
              </a:spcBef>
            </a:pPr>
            <a:r>
              <a:rPr sz="4800" spc="-40" dirty="0"/>
              <a:t>Transition</a:t>
            </a:r>
            <a:r>
              <a:rPr sz="4800" spc="-30" dirty="0"/>
              <a:t> </a:t>
            </a:r>
            <a:r>
              <a:rPr sz="4800" spc="-5" dirty="0"/>
              <a:t>Signals</a:t>
            </a:r>
            <a:endParaRPr sz="4800" dirty="0"/>
          </a:p>
        </p:txBody>
      </p:sp>
      <p:sp>
        <p:nvSpPr>
          <p:cNvPr id="6" name="object 6"/>
          <p:cNvSpPr txBox="1"/>
          <p:nvPr/>
        </p:nvSpPr>
        <p:spPr>
          <a:xfrm>
            <a:off x="1222044" y="1148842"/>
            <a:ext cx="6938009" cy="5146675"/>
          </a:xfrm>
          <a:prstGeom prst="rect">
            <a:avLst/>
          </a:prstGeom>
        </p:spPr>
        <p:txBody>
          <a:bodyPr vert="horz" wrap="square" lIns="0" tIns="12065" rIns="0" bIns="0" rtlCol="0">
            <a:spAutoFit/>
          </a:bodyPr>
          <a:lstStyle/>
          <a:p>
            <a:pPr marL="12700" marR="5080" algn="just">
              <a:lnSpc>
                <a:spcPct val="100000"/>
              </a:lnSpc>
              <a:spcBef>
                <a:spcPts val="95"/>
              </a:spcBef>
            </a:pPr>
            <a:r>
              <a:rPr sz="2800" b="1" spc="-10" dirty="0">
                <a:solidFill>
                  <a:srgbClr val="2A5A05"/>
                </a:solidFill>
                <a:latin typeface="Calibri"/>
                <a:cs typeface="Calibri"/>
              </a:rPr>
              <a:t>Coherence </a:t>
            </a:r>
            <a:r>
              <a:rPr sz="2800" b="1" spc="-5" dirty="0">
                <a:solidFill>
                  <a:srgbClr val="2A5A05"/>
                </a:solidFill>
                <a:latin typeface="Calibri"/>
                <a:cs typeface="Calibri"/>
              </a:rPr>
              <a:t>means </a:t>
            </a:r>
            <a:r>
              <a:rPr sz="2800" b="1" spc="-10" dirty="0">
                <a:solidFill>
                  <a:srgbClr val="2A5A05"/>
                </a:solidFill>
                <a:latin typeface="Calibri"/>
                <a:cs typeface="Calibri"/>
              </a:rPr>
              <a:t>establishing </a:t>
            </a:r>
            <a:r>
              <a:rPr sz="2800" b="1" spc="-5" dirty="0">
                <a:solidFill>
                  <a:srgbClr val="2A5A05"/>
                </a:solidFill>
                <a:latin typeface="Calibri"/>
                <a:cs typeface="Calibri"/>
              </a:rPr>
              <a:t>a </a:t>
            </a:r>
            <a:r>
              <a:rPr sz="2800" b="1" spc="-10" dirty="0">
                <a:solidFill>
                  <a:srgbClr val="2A5A05"/>
                </a:solidFill>
                <a:latin typeface="Calibri"/>
                <a:cs typeface="Calibri"/>
              </a:rPr>
              <a:t>relationship  between </a:t>
            </a:r>
            <a:r>
              <a:rPr sz="2800" b="1" dirty="0">
                <a:solidFill>
                  <a:srgbClr val="2A5A05"/>
                </a:solidFill>
                <a:latin typeface="Calibri"/>
                <a:cs typeface="Calibri"/>
              </a:rPr>
              <a:t>the </a:t>
            </a:r>
            <a:r>
              <a:rPr sz="2800" b="1" spc="-5" dirty="0">
                <a:solidFill>
                  <a:srgbClr val="2A5A05"/>
                </a:solidFill>
                <a:latin typeface="Calibri"/>
                <a:cs typeface="Calibri"/>
              </a:rPr>
              <a:t>ideas </a:t>
            </a:r>
            <a:r>
              <a:rPr sz="2800" b="1" spc="-15" dirty="0">
                <a:solidFill>
                  <a:srgbClr val="2A5A05"/>
                </a:solidFill>
                <a:latin typeface="Calibri"/>
                <a:cs typeface="Calibri"/>
              </a:rPr>
              <a:t>presented </a:t>
            </a:r>
            <a:r>
              <a:rPr sz="2800" b="1" dirty="0">
                <a:solidFill>
                  <a:srgbClr val="2A5A05"/>
                </a:solidFill>
                <a:latin typeface="Calibri"/>
                <a:cs typeface="Calibri"/>
              </a:rPr>
              <a:t>in </a:t>
            </a:r>
            <a:r>
              <a:rPr sz="2800" b="1" spc="-5" dirty="0">
                <a:solidFill>
                  <a:srgbClr val="2A5A05"/>
                </a:solidFill>
                <a:latin typeface="Calibri"/>
                <a:cs typeface="Calibri"/>
              </a:rPr>
              <a:t>a </a:t>
            </a:r>
            <a:r>
              <a:rPr sz="2800" b="1" spc="-15" dirty="0">
                <a:solidFill>
                  <a:srgbClr val="2A5A05"/>
                </a:solidFill>
                <a:latin typeface="Calibri"/>
                <a:cs typeface="Calibri"/>
              </a:rPr>
              <a:t>paragraph. </a:t>
            </a:r>
            <a:r>
              <a:rPr sz="2800" b="1" dirty="0">
                <a:solidFill>
                  <a:srgbClr val="2A5A05"/>
                </a:solidFill>
                <a:latin typeface="Calibri"/>
                <a:cs typeface="Calibri"/>
              </a:rPr>
              <a:t>It  </a:t>
            </a:r>
            <a:r>
              <a:rPr sz="2800" b="1" spc="-5" dirty="0">
                <a:solidFill>
                  <a:srgbClr val="2A5A05"/>
                </a:solidFill>
                <a:latin typeface="Calibri"/>
                <a:cs typeface="Calibri"/>
              </a:rPr>
              <a:t>brings about a </a:t>
            </a:r>
            <a:r>
              <a:rPr sz="2800" b="1" spc="-10" dirty="0">
                <a:solidFill>
                  <a:srgbClr val="2A5A05"/>
                </a:solidFill>
                <a:latin typeface="Calibri"/>
                <a:cs typeface="Calibri"/>
              </a:rPr>
              <a:t>rationale </a:t>
            </a:r>
            <a:r>
              <a:rPr sz="2800" b="1" spc="-5" dirty="0">
                <a:solidFill>
                  <a:srgbClr val="2A5A05"/>
                </a:solidFill>
                <a:latin typeface="Calibri"/>
                <a:cs typeface="Calibri"/>
              </a:rPr>
              <a:t>in the </a:t>
            </a:r>
            <a:r>
              <a:rPr sz="2800" b="1" spc="-15" dirty="0">
                <a:solidFill>
                  <a:srgbClr val="2A5A05"/>
                </a:solidFill>
                <a:latin typeface="Calibri"/>
                <a:cs typeface="Calibri"/>
              </a:rPr>
              <a:t>arrangement </a:t>
            </a:r>
            <a:r>
              <a:rPr sz="2800" b="1" spc="-10" dirty="0">
                <a:solidFill>
                  <a:srgbClr val="2A5A05"/>
                </a:solidFill>
                <a:latin typeface="Calibri"/>
                <a:cs typeface="Calibri"/>
              </a:rPr>
              <a:t>of  </a:t>
            </a:r>
            <a:r>
              <a:rPr sz="2800" b="1" spc="-5" dirty="0">
                <a:solidFill>
                  <a:srgbClr val="2A5A05"/>
                </a:solidFill>
                <a:latin typeface="Calibri"/>
                <a:cs typeface="Calibri"/>
              </a:rPr>
              <a:t>the ideas </a:t>
            </a:r>
            <a:r>
              <a:rPr sz="2800" b="1" spc="-10" dirty="0">
                <a:solidFill>
                  <a:srgbClr val="2A5A05"/>
                </a:solidFill>
                <a:latin typeface="Calibri"/>
                <a:cs typeface="Calibri"/>
              </a:rPr>
              <a:t>which </a:t>
            </a:r>
            <a:r>
              <a:rPr sz="2800" b="1" spc="-15" dirty="0">
                <a:solidFill>
                  <a:srgbClr val="2A5A05"/>
                </a:solidFill>
                <a:latin typeface="Calibri"/>
                <a:cs typeface="Calibri"/>
              </a:rPr>
              <a:t>are </a:t>
            </a:r>
            <a:r>
              <a:rPr sz="2800" b="1" spc="-10" dirty="0">
                <a:solidFill>
                  <a:srgbClr val="2A5A05"/>
                </a:solidFill>
                <a:latin typeface="Calibri"/>
                <a:cs typeface="Calibri"/>
              </a:rPr>
              <a:t>introduced </a:t>
            </a:r>
            <a:r>
              <a:rPr sz="2800" b="1" spc="-5" dirty="0">
                <a:solidFill>
                  <a:srgbClr val="2A5A05"/>
                </a:solidFill>
                <a:latin typeface="Calibri"/>
                <a:cs typeface="Calibri"/>
              </a:rPr>
              <a:t>either in the  </a:t>
            </a:r>
            <a:r>
              <a:rPr sz="2800" b="1" spc="-10" dirty="0">
                <a:solidFill>
                  <a:srgbClr val="2A5A05"/>
                </a:solidFill>
                <a:latin typeface="Calibri"/>
                <a:cs typeface="Calibri"/>
              </a:rPr>
              <a:t>chronological </a:t>
            </a:r>
            <a:r>
              <a:rPr sz="2800" b="1" spc="-5" dirty="0">
                <a:solidFill>
                  <a:srgbClr val="2A5A05"/>
                </a:solidFill>
                <a:latin typeface="Calibri"/>
                <a:cs typeface="Calibri"/>
              </a:rPr>
              <a:t>order or in the </a:t>
            </a:r>
            <a:r>
              <a:rPr sz="2800" b="1" spc="-10" dirty="0">
                <a:solidFill>
                  <a:srgbClr val="2A5A05"/>
                </a:solidFill>
                <a:latin typeface="Calibri"/>
                <a:cs typeface="Calibri"/>
              </a:rPr>
              <a:t>order of  </a:t>
            </a:r>
            <a:r>
              <a:rPr sz="2800" b="1" spc="-5" dirty="0">
                <a:solidFill>
                  <a:srgbClr val="2A5A05"/>
                </a:solidFill>
                <a:latin typeface="Calibri"/>
                <a:cs typeface="Calibri"/>
              </a:rPr>
              <a:t>importance. Besides, </a:t>
            </a:r>
            <a:r>
              <a:rPr sz="2800" b="1" spc="-10" dirty="0">
                <a:solidFill>
                  <a:srgbClr val="2A5A05"/>
                </a:solidFill>
                <a:latin typeface="Calibri"/>
                <a:cs typeface="Calibri"/>
              </a:rPr>
              <a:t>transitions that compare,  </a:t>
            </a:r>
            <a:r>
              <a:rPr sz="2800" b="1" spc="-20" dirty="0">
                <a:solidFill>
                  <a:srgbClr val="2A5A05"/>
                </a:solidFill>
                <a:latin typeface="Calibri"/>
                <a:cs typeface="Calibri"/>
              </a:rPr>
              <a:t>contrast, illustrate, </a:t>
            </a:r>
            <a:r>
              <a:rPr sz="2800" b="1" spc="-10" dirty="0">
                <a:solidFill>
                  <a:srgbClr val="2A5A05"/>
                </a:solidFill>
                <a:latin typeface="Calibri"/>
                <a:cs typeface="Calibri"/>
              </a:rPr>
              <a:t>add </a:t>
            </a:r>
            <a:r>
              <a:rPr sz="2800" b="1" spc="-5" dirty="0">
                <a:solidFill>
                  <a:srgbClr val="2A5A05"/>
                </a:solidFill>
                <a:latin typeface="Calibri"/>
                <a:cs typeface="Calibri"/>
              </a:rPr>
              <a:t>or show </a:t>
            </a:r>
            <a:r>
              <a:rPr sz="2800" b="1" spc="-10" dirty="0">
                <a:solidFill>
                  <a:srgbClr val="2A5A05"/>
                </a:solidFill>
                <a:latin typeface="Calibri"/>
                <a:cs typeface="Calibri"/>
              </a:rPr>
              <a:t>cause </a:t>
            </a:r>
            <a:r>
              <a:rPr sz="2800" b="1" spc="-5" dirty="0">
                <a:solidFill>
                  <a:srgbClr val="2A5A05"/>
                </a:solidFill>
                <a:latin typeface="Calibri"/>
                <a:cs typeface="Calibri"/>
              </a:rPr>
              <a:t>and  </a:t>
            </a:r>
            <a:r>
              <a:rPr sz="2800" b="1" spc="-15" dirty="0">
                <a:solidFill>
                  <a:srgbClr val="2A5A05"/>
                </a:solidFill>
                <a:latin typeface="Calibri"/>
                <a:cs typeface="Calibri"/>
              </a:rPr>
              <a:t>effect </a:t>
            </a:r>
            <a:r>
              <a:rPr sz="2800" b="1" spc="-5" dirty="0">
                <a:solidFill>
                  <a:srgbClr val="2A5A05"/>
                </a:solidFill>
                <a:latin typeface="Calibri"/>
                <a:cs typeface="Calibri"/>
              </a:rPr>
              <a:t>build logical </a:t>
            </a:r>
            <a:r>
              <a:rPr sz="2800" b="1" spc="-10" dirty="0">
                <a:solidFill>
                  <a:srgbClr val="2A5A05"/>
                </a:solidFill>
                <a:latin typeface="Calibri"/>
                <a:cs typeface="Calibri"/>
              </a:rPr>
              <a:t>bridges. The </a:t>
            </a:r>
            <a:r>
              <a:rPr sz="2800" b="1" dirty="0">
                <a:solidFill>
                  <a:srgbClr val="2A5A05"/>
                </a:solidFill>
                <a:latin typeface="Calibri"/>
                <a:cs typeface="Calibri"/>
              </a:rPr>
              <a:t>ideas, </a:t>
            </a:r>
            <a:r>
              <a:rPr sz="2800" b="1" spc="-5" dirty="0">
                <a:solidFill>
                  <a:srgbClr val="2A5A05"/>
                </a:solidFill>
                <a:latin typeface="Calibri"/>
                <a:cs typeface="Calibri"/>
              </a:rPr>
              <a:t>thus  </a:t>
            </a:r>
            <a:r>
              <a:rPr sz="2800" b="1" spc="-15" dirty="0">
                <a:solidFill>
                  <a:srgbClr val="2A5A05"/>
                </a:solidFill>
                <a:latin typeface="Calibri"/>
                <a:cs typeface="Calibri"/>
              </a:rPr>
              <a:t>expressed</a:t>
            </a:r>
            <a:r>
              <a:rPr sz="2800" b="1" spc="600" dirty="0">
                <a:solidFill>
                  <a:srgbClr val="2A5A05"/>
                </a:solidFill>
                <a:latin typeface="Calibri"/>
                <a:cs typeface="Calibri"/>
              </a:rPr>
              <a:t> </a:t>
            </a:r>
            <a:r>
              <a:rPr sz="2800" b="1" spc="-5" dirty="0">
                <a:solidFill>
                  <a:srgbClr val="2A5A05"/>
                </a:solidFill>
                <a:latin typeface="Calibri"/>
                <a:cs typeface="Calibri"/>
              </a:rPr>
              <a:t>in the </a:t>
            </a:r>
            <a:r>
              <a:rPr sz="2800" b="1" spc="-15" dirty="0">
                <a:solidFill>
                  <a:srgbClr val="2A5A05"/>
                </a:solidFill>
                <a:latin typeface="Calibri"/>
                <a:cs typeface="Calibri"/>
              </a:rPr>
              <a:t>paragraph,  </a:t>
            </a:r>
            <a:r>
              <a:rPr sz="2800" b="1" spc="-10" dirty="0">
                <a:solidFill>
                  <a:srgbClr val="2A5A05"/>
                </a:solidFill>
                <a:latin typeface="Calibri"/>
                <a:cs typeface="Calibri"/>
              </a:rPr>
              <a:t>flow </a:t>
            </a:r>
            <a:r>
              <a:rPr sz="2800" b="1" spc="-5" dirty="0">
                <a:solidFill>
                  <a:srgbClr val="2A5A05"/>
                </a:solidFill>
                <a:latin typeface="Calibri"/>
                <a:cs typeface="Calibri"/>
              </a:rPr>
              <a:t>smoothly  </a:t>
            </a:r>
            <a:r>
              <a:rPr sz="2800" b="1" spc="-15" dirty="0">
                <a:solidFill>
                  <a:srgbClr val="2A5A05"/>
                </a:solidFill>
                <a:latin typeface="Calibri"/>
                <a:cs typeface="Calibri"/>
              </a:rPr>
              <a:t>from </a:t>
            </a:r>
            <a:r>
              <a:rPr sz="2800" b="1" spc="-5" dirty="0">
                <a:solidFill>
                  <a:srgbClr val="2A5A05"/>
                </a:solidFill>
                <a:latin typeface="Calibri"/>
                <a:cs typeface="Calibri"/>
              </a:rPr>
              <a:t>one </a:t>
            </a:r>
            <a:r>
              <a:rPr sz="2800" b="1" spc="-15" dirty="0">
                <a:solidFill>
                  <a:srgbClr val="2A5A05"/>
                </a:solidFill>
                <a:latin typeface="Calibri"/>
                <a:cs typeface="Calibri"/>
              </a:rPr>
              <a:t>to </a:t>
            </a:r>
            <a:r>
              <a:rPr sz="2800" b="1" spc="-5" dirty="0">
                <a:solidFill>
                  <a:srgbClr val="2A5A05"/>
                </a:solidFill>
                <a:latin typeface="Calibri"/>
                <a:cs typeface="Calibri"/>
              </a:rPr>
              <a:t>the other in a logical sequence.  </a:t>
            </a:r>
            <a:r>
              <a:rPr sz="2800" b="1" spc="-10" dirty="0">
                <a:solidFill>
                  <a:srgbClr val="2A5A05"/>
                </a:solidFill>
                <a:latin typeface="Calibri"/>
                <a:cs typeface="Calibri"/>
              </a:rPr>
              <a:t>This </a:t>
            </a:r>
            <a:r>
              <a:rPr sz="2800" b="1" spc="-5" dirty="0">
                <a:solidFill>
                  <a:srgbClr val="2A5A05"/>
                </a:solidFill>
                <a:latin typeface="Calibri"/>
                <a:cs typeface="Calibri"/>
              </a:rPr>
              <a:t>helps the </a:t>
            </a:r>
            <a:r>
              <a:rPr sz="2800" b="1" spc="-10" dirty="0">
                <a:solidFill>
                  <a:srgbClr val="2A5A05"/>
                </a:solidFill>
                <a:latin typeface="Calibri"/>
                <a:cs typeface="Calibri"/>
              </a:rPr>
              <a:t>reader </a:t>
            </a:r>
            <a:r>
              <a:rPr sz="2800" b="1" spc="-15" dirty="0">
                <a:solidFill>
                  <a:srgbClr val="2A5A05"/>
                </a:solidFill>
                <a:latin typeface="Calibri"/>
                <a:cs typeface="Calibri"/>
              </a:rPr>
              <a:t>to  understand  </a:t>
            </a:r>
            <a:r>
              <a:rPr sz="2800" b="1" spc="-5" dirty="0">
                <a:solidFill>
                  <a:srgbClr val="2A5A05"/>
                </a:solidFill>
                <a:latin typeface="Calibri"/>
                <a:cs typeface="Calibri"/>
              </a:rPr>
              <a:t>the  </a:t>
            </a:r>
            <a:r>
              <a:rPr sz="2800" b="1" spc="-20" dirty="0">
                <a:solidFill>
                  <a:srgbClr val="2A5A05"/>
                </a:solidFill>
                <a:latin typeface="Calibri"/>
                <a:cs typeface="Calibri"/>
              </a:rPr>
              <a:t>paragraph.</a:t>
            </a:r>
            <a:endParaRPr sz="2800" dirty="0">
              <a:latin typeface="Calibri"/>
              <a:cs typeface="Calibri"/>
            </a:endParaRPr>
          </a:p>
        </p:txBody>
      </p:sp>
      <p:sp>
        <p:nvSpPr>
          <p:cNvPr id="7" name="object 7"/>
          <p:cNvSpPr/>
          <p:nvPr/>
        </p:nvSpPr>
        <p:spPr>
          <a:xfrm>
            <a:off x="1251203" y="1548383"/>
            <a:ext cx="6905244" cy="143255"/>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1293875" y="1597152"/>
            <a:ext cx="6791325" cy="0"/>
          </a:xfrm>
          <a:custGeom>
            <a:avLst/>
            <a:gdLst/>
            <a:ahLst/>
            <a:cxnLst/>
            <a:rect l="l" t="t" r="r" b="b"/>
            <a:pathLst>
              <a:path w="6791325">
                <a:moveTo>
                  <a:pt x="0" y="0"/>
                </a:moveTo>
                <a:lnTo>
                  <a:pt x="6790817" y="0"/>
                </a:lnTo>
              </a:path>
            </a:pathLst>
          </a:custGeom>
          <a:ln w="57912">
            <a:solidFill>
              <a:srgbClr val="C0504D"/>
            </a:solidFill>
          </a:ln>
        </p:spPr>
        <p:txBody>
          <a:bodyPr wrap="square" lIns="0" tIns="0" rIns="0" bIns="0" rtlCol="0"/>
          <a:lstStyle/>
          <a:p>
            <a:endParaRPr/>
          </a:p>
        </p:txBody>
      </p:sp>
      <p:sp>
        <p:nvSpPr>
          <p:cNvPr id="9" name="object 9"/>
          <p:cNvSpPr/>
          <p:nvPr/>
        </p:nvSpPr>
        <p:spPr>
          <a:xfrm>
            <a:off x="1322832" y="2005583"/>
            <a:ext cx="6288024" cy="143255"/>
          </a:xfrm>
          <a:prstGeom prst="rect">
            <a:avLst/>
          </a:prstGeom>
          <a:blipFill>
            <a:blip r:embed="rId3" cstate="print"/>
            <a:stretch>
              <a:fillRect/>
            </a:stretch>
          </a:blipFill>
        </p:spPr>
        <p:txBody>
          <a:bodyPr wrap="square" lIns="0" tIns="0" rIns="0" bIns="0" rtlCol="0"/>
          <a:lstStyle/>
          <a:p>
            <a:endParaRPr/>
          </a:p>
        </p:txBody>
      </p:sp>
      <p:sp>
        <p:nvSpPr>
          <p:cNvPr id="10" name="object 10"/>
          <p:cNvSpPr/>
          <p:nvPr/>
        </p:nvSpPr>
        <p:spPr>
          <a:xfrm>
            <a:off x="1365503" y="2054351"/>
            <a:ext cx="6173470" cy="0"/>
          </a:xfrm>
          <a:custGeom>
            <a:avLst/>
            <a:gdLst/>
            <a:ahLst/>
            <a:cxnLst/>
            <a:rect l="l" t="t" r="r" b="b"/>
            <a:pathLst>
              <a:path w="6173470">
                <a:moveTo>
                  <a:pt x="0" y="0"/>
                </a:moveTo>
                <a:lnTo>
                  <a:pt x="6173470" y="0"/>
                </a:lnTo>
              </a:path>
            </a:pathLst>
          </a:custGeom>
          <a:ln w="57912">
            <a:solidFill>
              <a:srgbClr val="C0504D"/>
            </a:solidFill>
          </a:ln>
        </p:spPr>
        <p:txBody>
          <a:bodyPr wrap="square" lIns="0" tIns="0" rIns="0" bIns="0" rtlCol="0"/>
          <a:lstStyle/>
          <a:p>
            <a:endParaRPr/>
          </a:p>
        </p:txBody>
      </p:sp>
      <p:sp>
        <p:nvSpPr>
          <p:cNvPr id="11" name="object 11"/>
          <p:cNvSpPr/>
          <p:nvPr/>
        </p:nvSpPr>
        <p:spPr>
          <a:xfrm>
            <a:off x="1251203" y="2417064"/>
            <a:ext cx="6905244" cy="143255"/>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293875" y="2468879"/>
            <a:ext cx="6791325" cy="0"/>
          </a:xfrm>
          <a:custGeom>
            <a:avLst/>
            <a:gdLst/>
            <a:ahLst/>
            <a:cxnLst/>
            <a:rect l="l" t="t" r="r" b="b"/>
            <a:pathLst>
              <a:path w="6791325">
                <a:moveTo>
                  <a:pt x="0" y="0"/>
                </a:moveTo>
                <a:lnTo>
                  <a:pt x="6790817" y="0"/>
                </a:lnTo>
              </a:path>
            </a:pathLst>
          </a:custGeom>
          <a:ln w="57912">
            <a:solidFill>
              <a:srgbClr val="000000"/>
            </a:solidFill>
            <a:prstDash val="lgDash"/>
          </a:ln>
        </p:spPr>
        <p:txBody>
          <a:bodyPr wrap="square" lIns="0" tIns="0" rIns="0" bIns="0" rtlCol="0"/>
          <a:lstStyle/>
          <a:p>
            <a:endParaRPr/>
          </a:p>
        </p:txBody>
      </p:sp>
      <p:sp>
        <p:nvSpPr>
          <p:cNvPr id="13" name="object 13"/>
          <p:cNvSpPr/>
          <p:nvPr/>
        </p:nvSpPr>
        <p:spPr>
          <a:xfrm>
            <a:off x="1322832" y="2804160"/>
            <a:ext cx="6905244" cy="143255"/>
          </a:xfrm>
          <a:prstGeom prst="rect">
            <a:avLst/>
          </a:prstGeom>
          <a:blipFill>
            <a:blip r:embed="rId4" cstate="print"/>
            <a:stretch>
              <a:fillRect/>
            </a:stretch>
          </a:blipFill>
        </p:spPr>
        <p:txBody>
          <a:bodyPr wrap="square" lIns="0" tIns="0" rIns="0" bIns="0" rtlCol="0"/>
          <a:lstStyle/>
          <a:p>
            <a:endParaRPr/>
          </a:p>
        </p:txBody>
      </p:sp>
      <p:sp>
        <p:nvSpPr>
          <p:cNvPr id="14" name="object 14"/>
          <p:cNvSpPr/>
          <p:nvPr/>
        </p:nvSpPr>
        <p:spPr>
          <a:xfrm>
            <a:off x="1365503" y="2855976"/>
            <a:ext cx="6791325" cy="0"/>
          </a:xfrm>
          <a:custGeom>
            <a:avLst/>
            <a:gdLst/>
            <a:ahLst/>
            <a:cxnLst/>
            <a:rect l="l" t="t" r="r" b="b"/>
            <a:pathLst>
              <a:path w="6791325">
                <a:moveTo>
                  <a:pt x="0" y="0"/>
                </a:moveTo>
                <a:lnTo>
                  <a:pt x="6790817" y="0"/>
                </a:lnTo>
              </a:path>
            </a:pathLst>
          </a:custGeom>
          <a:ln w="57912">
            <a:solidFill>
              <a:srgbClr val="000000"/>
            </a:solidFill>
            <a:prstDash val="lgDash"/>
          </a:ln>
        </p:spPr>
        <p:txBody>
          <a:bodyPr wrap="square" lIns="0" tIns="0" rIns="0" bIns="0" rtlCol="0"/>
          <a:lstStyle/>
          <a:p>
            <a:endParaRPr/>
          </a:p>
        </p:txBody>
      </p:sp>
      <p:sp>
        <p:nvSpPr>
          <p:cNvPr id="15" name="object 15"/>
          <p:cNvSpPr/>
          <p:nvPr/>
        </p:nvSpPr>
        <p:spPr>
          <a:xfrm>
            <a:off x="1322832" y="3224783"/>
            <a:ext cx="6905244" cy="143255"/>
          </a:xfrm>
          <a:prstGeom prst="rect">
            <a:avLst/>
          </a:prstGeom>
          <a:blipFill>
            <a:blip r:embed="rId4" cstate="print"/>
            <a:stretch>
              <a:fillRect/>
            </a:stretch>
          </a:blipFill>
        </p:spPr>
        <p:txBody>
          <a:bodyPr wrap="square" lIns="0" tIns="0" rIns="0" bIns="0" rtlCol="0"/>
          <a:lstStyle/>
          <a:p>
            <a:endParaRPr/>
          </a:p>
        </p:txBody>
      </p:sp>
      <p:sp>
        <p:nvSpPr>
          <p:cNvPr id="16" name="object 16"/>
          <p:cNvSpPr/>
          <p:nvPr/>
        </p:nvSpPr>
        <p:spPr>
          <a:xfrm>
            <a:off x="1365503" y="3276600"/>
            <a:ext cx="6791325" cy="0"/>
          </a:xfrm>
          <a:custGeom>
            <a:avLst/>
            <a:gdLst/>
            <a:ahLst/>
            <a:cxnLst/>
            <a:rect l="l" t="t" r="r" b="b"/>
            <a:pathLst>
              <a:path w="6791325">
                <a:moveTo>
                  <a:pt x="0" y="0"/>
                </a:moveTo>
                <a:lnTo>
                  <a:pt x="6790817" y="0"/>
                </a:lnTo>
              </a:path>
            </a:pathLst>
          </a:custGeom>
          <a:ln w="57912">
            <a:solidFill>
              <a:srgbClr val="000000"/>
            </a:solidFill>
            <a:prstDash val="lgDash"/>
          </a:ln>
        </p:spPr>
        <p:txBody>
          <a:bodyPr wrap="square" lIns="0" tIns="0" rIns="0" bIns="0" rtlCol="0"/>
          <a:lstStyle/>
          <a:p>
            <a:endParaRPr/>
          </a:p>
        </p:txBody>
      </p:sp>
      <p:sp>
        <p:nvSpPr>
          <p:cNvPr id="17" name="object 17"/>
          <p:cNvSpPr/>
          <p:nvPr/>
        </p:nvSpPr>
        <p:spPr>
          <a:xfrm>
            <a:off x="1251203" y="3681984"/>
            <a:ext cx="1740408" cy="143256"/>
          </a:xfrm>
          <a:prstGeom prst="rect">
            <a:avLst/>
          </a:prstGeom>
          <a:blipFill>
            <a:blip r:embed="rId5" cstate="print"/>
            <a:stretch>
              <a:fillRect/>
            </a:stretch>
          </a:blipFill>
        </p:spPr>
        <p:txBody>
          <a:bodyPr wrap="square" lIns="0" tIns="0" rIns="0" bIns="0" rtlCol="0"/>
          <a:lstStyle/>
          <a:p>
            <a:endParaRPr/>
          </a:p>
        </p:txBody>
      </p:sp>
      <p:sp>
        <p:nvSpPr>
          <p:cNvPr id="18" name="object 18"/>
          <p:cNvSpPr/>
          <p:nvPr/>
        </p:nvSpPr>
        <p:spPr>
          <a:xfrm>
            <a:off x="1293875" y="3733800"/>
            <a:ext cx="1625600" cy="0"/>
          </a:xfrm>
          <a:custGeom>
            <a:avLst/>
            <a:gdLst/>
            <a:ahLst/>
            <a:cxnLst/>
            <a:rect l="l" t="t" r="r" b="b"/>
            <a:pathLst>
              <a:path w="1625600">
                <a:moveTo>
                  <a:pt x="0" y="0"/>
                </a:moveTo>
                <a:lnTo>
                  <a:pt x="1625600" y="0"/>
                </a:lnTo>
              </a:path>
            </a:pathLst>
          </a:custGeom>
          <a:ln w="57912">
            <a:solidFill>
              <a:srgbClr val="000000"/>
            </a:solidFill>
            <a:prstDash val="lgDash"/>
          </a:ln>
        </p:spPr>
        <p:txBody>
          <a:bodyPr wrap="square" lIns="0" tIns="0" rIns="0" bIns="0" rtlCol="0"/>
          <a:lstStyle/>
          <a:p>
            <a:endParaRPr/>
          </a:p>
        </p:txBody>
      </p:sp>
      <p:sp>
        <p:nvSpPr>
          <p:cNvPr id="19" name="object 19"/>
          <p:cNvSpPr/>
          <p:nvPr/>
        </p:nvSpPr>
        <p:spPr>
          <a:xfrm>
            <a:off x="2281427" y="4521187"/>
            <a:ext cx="3207385" cy="260350"/>
          </a:xfrm>
          <a:custGeom>
            <a:avLst/>
            <a:gdLst/>
            <a:ahLst/>
            <a:cxnLst/>
            <a:rect l="l" t="t" r="r" b="b"/>
            <a:pathLst>
              <a:path w="3207385" h="260350">
                <a:moveTo>
                  <a:pt x="3091978" y="130059"/>
                </a:moveTo>
                <a:lnTo>
                  <a:pt x="2961132" y="206386"/>
                </a:lnTo>
                <a:lnTo>
                  <a:pt x="2952539" y="214060"/>
                </a:lnTo>
                <a:lnTo>
                  <a:pt x="2947733" y="224055"/>
                </a:lnTo>
                <a:lnTo>
                  <a:pt x="2947023" y="235122"/>
                </a:lnTo>
                <a:lnTo>
                  <a:pt x="2950718" y="246010"/>
                </a:lnTo>
                <a:lnTo>
                  <a:pt x="2958338" y="254603"/>
                </a:lnTo>
                <a:lnTo>
                  <a:pt x="2968339" y="259409"/>
                </a:lnTo>
                <a:lnTo>
                  <a:pt x="2979435" y="260119"/>
                </a:lnTo>
                <a:lnTo>
                  <a:pt x="2990342" y="256424"/>
                </a:lnTo>
                <a:lnTo>
                  <a:pt x="3157258" y="159015"/>
                </a:lnTo>
                <a:lnTo>
                  <a:pt x="3149473" y="159015"/>
                </a:lnTo>
                <a:lnTo>
                  <a:pt x="3149473" y="155078"/>
                </a:lnTo>
                <a:lnTo>
                  <a:pt x="3134868" y="155078"/>
                </a:lnTo>
                <a:lnTo>
                  <a:pt x="3091978" y="130059"/>
                </a:lnTo>
                <a:close/>
              </a:path>
              <a:path w="3207385" h="260350">
                <a:moveTo>
                  <a:pt x="3042339" y="101103"/>
                </a:moveTo>
                <a:lnTo>
                  <a:pt x="0" y="101103"/>
                </a:lnTo>
                <a:lnTo>
                  <a:pt x="0" y="159015"/>
                </a:lnTo>
                <a:lnTo>
                  <a:pt x="3042339" y="159015"/>
                </a:lnTo>
                <a:lnTo>
                  <a:pt x="3091978" y="130059"/>
                </a:lnTo>
                <a:lnTo>
                  <a:pt x="3042339" y="101103"/>
                </a:lnTo>
                <a:close/>
              </a:path>
              <a:path w="3207385" h="260350">
                <a:moveTo>
                  <a:pt x="3157258" y="101103"/>
                </a:moveTo>
                <a:lnTo>
                  <a:pt x="3149473" y="101103"/>
                </a:lnTo>
                <a:lnTo>
                  <a:pt x="3149473" y="159015"/>
                </a:lnTo>
                <a:lnTo>
                  <a:pt x="3157258" y="159015"/>
                </a:lnTo>
                <a:lnTo>
                  <a:pt x="3206877" y="130059"/>
                </a:lnTo>
                <a:lnTo>
                  <a:pt x="3157258" y="101103"/>
                </a:lnTo>
                <a:close/>
              </a:path>
              <a:path w="3207385" h="260350">
                <a:moveTo>
                  <a:pt x="3134868" y="105040"/>
                </a:moveTo>
                <a:lnTo>
                  <a:pt x="3091978" y="130059"/>
                </a:lnTo>
                <a:lnTo>
                  <a:pt x="3134868" y="155078"/>
                </a:lnTo>
                <a:lnTo>
                  <a:pt x="3134868" y="105040"/>
                </a:lnTo>
                <a:close/>
              </a:path>
              <a:path w="3207385" h="260350">
                <a:moveTo>
                  <a:pt x="3149473" y="105040"/>
                </a:moveTo>
                <a:lnTo>
                  <a:pt x="3134868" y="105040"/>
                </a:lnTo>
                <a:lnTo>
                  <a:pt x="3134868" y="155078"/>
                </a:lnTo>
                <a:lnTo>
                  <a:pt x="3149473" y="155078"/>
                </a:lnTo>
                <a:lnTo>
                  <a:pt x="3149473" y="105040"/>
                </a:lnTo>
                <a:close/>
              </a:path>
              <a:path w="3207385" h="260350">
                <a:moveTo>
                  <a:pt x="2979435" y="0"/>
                </a:moveTo>
                <a:lnTo>
                  <a:pt x="2968339" y="710"/>
                </a:lnTo>
                <a:lnTo>
                  <a:pt x="2958338" y="5516"/>
                </a:lnTo>
                <a:lnTo>
                  <a:pt x="2950718" y="14108"/>
                </a:lnTo>
                <a:lnTo>
                  <a:pt x="2947023" y="24997"/>
                </a:lnTo>
                <a:lnTo>
                  <a:pt x="2947733" y="36064"/>
                </a:lnTo>
                <a:lnTo>
                  <a:pt x="2952539" y="46059"/>
                </a:lnTo>
                <a:lnTo>
                  <a:pt x="2961132" y="53732"/>
                </a:lnTo>
                <a:lnTo>
                  <a:pt x="3091978" y="130059"/>
                </a:lnTo>
                <a:lnTo>
                  <a:pt x="3134868" y="105040"/>
                </a:lnTo>
                <a:lnTo>
                  <a:pt x="3149473" y="105040"/>
                </a:lnTo>
                <a:lnTo>
                  <a:pt x="3149473" y="101103"/>
                </a:lnTo>
                <a:lnTo>
                  <a:pt x="3157258" y="101103"/>
                </a:lnTo>
                <a:lnTo>
                  <a:pt x="2990342" y="3694"/>
                </a:lnTo>
                <a:lnTo>
                  <a:pt x="2979435" y="0"/>
                </a:lnTo>
                <a:close/>
              </a:path>
            </a:pathLst>
          </a:custGeom>
          <a:solidFill>
            <a:srgbClr val="6F2F9F"/>
          </a:solidFill>
        </p:spPr>
        <p:txBody>
          <a:bodyPr wrap="square" lIns="0" tIns="0" rIns="0" bIns="0" rtlCol="0"/>
          <a:lstStyle/>
          <a:p>
            <a:endParaRPr/>
          </a:p>
        </p:txBody>
      </p:sp>
      <p:sp>
        <p:nvSpPr>
          <p:cNvPr id="20" name="object 20"/>
          <p:cNvSpPr/>
          <p:nvPr/>
        </p:nvSpPr>
        <p:spPr>
          <a:xfrm>
            <a:off x="5321808" y="5284711"/>
            <a:ext cx="2915920" cy="260350"/>
          </a:xfrm>
          <a:custGeom>
            <a:avLst/>
            <a:gdLst/>
            <a:ahLst/>
            <a:cxnLst/>
            <a:rect l="l" t="t" r="r" b="b"/>
            <a:pathLst>
              <a:path w="2915920" h="260350">
                <a:moveTo>
                  <a:pt x="2800513" y="130059"/>
                </a:moveTo>
                <a:lnTo>
                  <a:pt x="2669666" y="206386"/>
                </a:lnTo>
                <a:lnTo>
                  <a:pt x="2661056" y="214006"/>
                </a:lnTo>
                <a:lnTo>
                  <a:pt x="2656220" y="224008"/>
                </a:lnTo>
                <a:lnTo>
                  <a:pt x="2655504" y="235104"/>
                </a:lnTo>
                <a:lnTo>
                  <a:pt x="2659252" y="246010"/>
                </a:lnTo>
                <a:lnTo>
                  <a:pt x="2666871" y="254603"/>
                </a:lnTo>
                <a:lnTo>
                  <a:pt x="2676858" y="259409"/>
                </a:lnTo>
                <a:lnTo>
                  <a:pt x="2687917" y="260119"/>
                </a:lnTo>
                <a:lnTo>
                  <a:pt x="2698749" y="256424"/>
                </a:lnTo>
                <a:lnTo>
                  <a:pt x="2865764" y="159015"/>
                </a:lnTo>
                <a:lnTo>
                  <a:pt x="2857881" y="159015"/>
                </a:lnTo>
                <a:lnTo>
                  <a:pt x="2857881" y="155078"/>
                </a:lnTo>
                <a:lnTo>
                  <a:pt x="2843402" y="155078"/>
                </a:lnTo>
                <a:lnTo>
                  <a:pt x="2800513" y="130059"/>
                </a:lnTo>
                <a:close/>
              </a:path>
              <a:path w="2915920" h="260350">
                <a:moveTo>
                  <a:pt x="2750874" y="101103"/>
                </a:moveTo>
                <a:lnTo>
                  <a:pt x="0" y="101103"/>
                </a:lnTo>
                <a:lnTo>
                  <a:pt x="0" y="159015"/>
                </a:lnTo>
                <a:lnTo>
                  <a:pt x="2750874" y="159015"/>
                </a:lnTo>
                <a:lnTo>
                  <a:pt x="2800513" y="130059"/>
                </a:lnTo>
                <a:lnTo>
                  <a:pt x="2750874" y="101103"/>
                </a:lnTo>
                <a:close/>
              </a:path>
              <a:path w="2915920" h="260350">
                <a:moveTo>
                  <a:pt x="2865764" y="101103"/>
                </a:moveTo>
                <a:lnTo>
                  <a:pt x="2857881" y="101103"/>
                </a:lnTo>
                <a:lnTo>
                  <a:pt x="2857881" y="159015"/>
                </a:lnTo>
                <a:lnTo>
                  <a:pt x="2865764" y="159015"/>
                </a:lnTo>
                <a:lnTo>
                  <a:pt x="2915412" y="130059"/>
                </a:lnTo>
                <a:lnTo>
                  <a:pt x="2865764" y="101103"/>
                </a:lnTo>
                <a:close/>
              </a:path>
              <a:path w="2915920" h="260350">
                <a:moveTo>
                  <a:pt x="2843402" y="105040"/>
                </a:moveTo>
                <a:lnTo>
                  <a:pt x="2800513" y="130059"/>
                </a:lnTo>
                <a:lnTo>
                  <a:pt x="2843402" y="155078"/>
                </a:lnTo>
                <a:lnTo>
                  <a:pt x="2843402" y="105040"/>
                </a:lnTo>
                <a:close/>
              </a:path>
              <a:path w="2915920" h="260350">
                <a:moveTo>
                  <a:pt x="2857881" y="105040"/>
                </a:moveTo>
                <a:lnTo>
                  <a:pt x="2843402" y="105040"/>
                </a:lnTo>
                <a:lnTo>
                  <a:pt x="2843402" y="155078"/>
                </a:lnTo>
                <a:lnTo>
                  <a:pt x="2857881" y="155078"/>
                </a:lnTo>
                <a:lnTo>
                  <a:pt x="2857881" y="105040"/>
                </a:lnTo>
                <a:close/>
              </a:path>
              <a:path w="2915920" h="260350">
                <a:moveTo>
                  <a:pt x="2687917" y="0"/>
                </a:moveTo>
                <a:lnTo>
                  <a:pt x="2676858" y="710"/>
                </a:lnTo>
                <a:lnTo>
                  <a:pt x="2666871" y="5516"/>
                </a:lnTo>
                <a:lnTo>
                  <a:pt x="2659252" y="14108"/>
                </a:lnTo>
                <a:lnTo>
                  <a:pt x="2655504" y="24997"/>
                </a:lnTo>
                <a:lnTo>
                  <a:pt x="2656220" y="36064"/>
                </a:lnTo>
                <a:lnTo>
                  <a:pt x="2661056" y="46059"/>
                </a:lnTo>
                <a:lnTo>
                  <a:pt x="2669666" y="53732"/>
                </a:lnTo>
                <a:lnTo>
                  <a:pt x="2800513" y="130059"/>
                </a:lnTo>
                <a:lnTo>
                  <a:pt x="2843402" y="105040"/>
                </a:lnTo>
                <a:lnTo>
                  <a:pt x="2857881" y="105040"/>
                </a:lnTo>
                <a:lnTo>
                  <a:pt x="2857881" y="101103"/>
                </a:lnTo>
                <a:lnTo>
                  <a:pt x="2865764" y="101103"/>
                </a:lnTo>
                <a:lnTo>
                  <a:pt x="2698749" y="3694"/>
                </a:lnTo>
                <a:lnTo>
                  <a:pt x="2687917" y="0"/>
                </a:lnTo>
                <a:close/>
              </a:path>
            </a:pathLst>
          </a:custGeom>
          <a:solidFill>
            <a:srgbClr val="6F2F9F"/>
          </a:solid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3048000" y="0"/>
            <a:ext cx="2840355" cy="452120"/>
          </a:xfrm>
          <a:prstGeom prst="rect">
            <a:avLst/>
          </a:prstGeom>
        </p:spPr>
        <p:txBody>
          <a:bodyPr vert="horz" wrap="square" lIns="0" tIns="12065" rIns="0" bIns="0" rtlCol="0">
            <a:spAutoFit/>
          </a:bodyPr>
          <a:lstStyle/>
          <a:p>
            <a:pPr marL="12700">
              <a:lnSpc>
                <a:spcPct val="100000"/>
              </a:lnSpc>
              <a:spcBef>
                <a:spcPts val="95"/>
              </a:spcBef>
              <a:tabLst>
                <a:tab pos="1739264" algn="l"/>
              </a:tabLst>
            </a:pPr>
            <a:r>
              <a:rPr sz="2800" spc="-215" dirty="0"/>
              <a:t>T</a:t>
            </a:r>
            <a:r>
              <a:rPr sz="2800" spc="-5" dirty="0"/>
              <a:t>ran</a:t>
            </a:r>
            <a:r>
              <a:rPr sz="2800" dirty="0"/>
              <a:t>s</a:t>
            </a:r>
            <a:r>
              <a:rPr sz="2800" spc="-5" dirty="0"/>
              <a:t>it</a:t>
            </a:r>
            <a:r>
              <a:rPr sz="2800" dirty="0"/>
              <a:t>i</a:t>
            </a:r>
            <a:r>
              <a:rPr sz="2800" spc="-5" dirty="0"/>
              <a:t>on</a:t>
            </a:r>
            <a:r>
              <a:rPr sz="2800" dirty="0"/>
              <a:t>	</a:t>
            </a:r>
            <a:r>
              <a:rPr sz="2800" spc="-5" dirty="0"/>
              <a:t>Si</a:t>
            </a:r>
            <a:r>
              <a:rPr sz="2800" spc="5" dirty="0"/>
              <a:t>g</a:t>
            </a:r>
            <a:r>
              <a:rPr sz="2800" spc="-5" dirty="0"/>
              <a:t>n</a:t>
            </a:r>
            <a:r>
              <a:rPr sz="2800" dirty="0"/>
              <a:t>a</a:t>
            </a:r>
            <a:r>
              <a:rPr sz="2800" spc="-5" dirty="0"/>
              <a:t>ls</a:t>
            </a:r>
            <a:endParaRPr sz="2800" dirty="0"/>
          </a:p>
        </p:txBody>
      </p:sp>
      <p:sp>
        <p:nvSpPr>
          <p:cNvPr id="7" name="object 7"/>
          <p:cNvSpPr txBox="1"/>
          <p:nvPr/>
        </p:nvSpPr>
        <p:spPr>
          <a:xfrm>
            <a:off x="680415" y="1765503"/>
            <a:ext cx="7921625" cy="4599305"/>
          </a:xfrm>
          <a:prstGeom prst="rect">
            <a:avLst/>
          </a:prstGeom>
        </p:spPr>
        <p:txBody>
          <a:bodyPr vert="horz" wrap="square" lIns="0" tIns="13335" rIns="0" bIns="0" rtlCol="0">
            <a:spAutoFit/>
          </a:bodyPr>
          <a:lstStyle/>
          <a:p>
            <a:pPr marL="12700" marR="156210" indent="914400">
              <a:lnSpc>
                <a:spcPct val="100000"/>
              </a:lnSpc>
              <a:spcBef>
                <a:spcPts val="105"/>
              </a:spcBef>
              <a:tabLst>
                <a:tab pos="2287270" algn="l"/>
              </a:tabLst>
            </a:pPr>
            <a:r>
              <a:rPr sz="2000" spc="-10" dirty="0">
                <a:latin typeface="Calibri"/>
                <a:cs typeface="Calibri"/>
              </a:rPr>
              <a:t>There are </a:t>
            </a:r>
            <a:r>
              <a:rPr sz="2000" spc="-5" dirty="0">
                <a:latin typeface="Calibri"/>
                <a:cs typeface="Calibri"/>
              </a:rPr>
              <a:t>three </a:t>
            </a:r>
            <a:r>
              <a:rPr sz="2000" dirty="0">
                <a:latin typeface="Calibri"/>
                <a:cs typeface="Calibri"/>
              </a:rPr>
              <a:t>major airports </a:t>
            </a:r>
            <a:r>
              <a:rPr sz="2000" spc="-5" dirty="0">
                <a:latin typeface="Calibri"/>
                <a:cs typeface="Calibri"/>
              </a:rPr>
              <a:t>near </a:t>
            </a:r>
            <a:r>
              <a:rPr sz="2000" spc="-15" dirty="0">
                <a:latin typeface="Calibri"/>
                <a:cs typeface="Calibri"/>
              </a:rPr>
              <a:t>Washington, </a:t>
            </a:r>
            <a:r>
              <a:rPr sz="2000" spc="-20" dirty="0">
                <a:latin typeface="Calibri"/>
                <a:cs typeface="Calibri"/>
              </a:rPr>
              <a:t>D.C., </a:t>
            </a:r>
            <a:r>
              <a:rPr sz="2000" spc="-5" dirty="0">
                <a:latin typeface="Calibri"/>
                <a:cs typeface="Calibri"/>
              </a:rPr>
              <a:t>but </a:t>
            </a:r>
            <a:r>
              <a:rPr sz="2000" dirty="0">
                <a:latin typeface="Calibri"/>
                <a:cs typeface="Calibri"/>
              </a:rPr>
              <a:t>the  </a:t>
            </a:r>
            <a:r>
              <a:rPr sz="2000" spc="-15" dirty="0">
                <a:latin typeface="Calibri"/>
                <a:cs typeface="Calibri"/>
              </a:rPr>
              <a:t>traveller to Washington </a:t>
            </a:r>
            <a:r>
              <a:rPr sz="2000" spc="-5" dirty="0">
                <a:latin typeface="Calibri"/>
                <a:cs typeface="Calibri"/>
              </a:rPr>
              <a:t>should be </a:t>
            </a:r>
            <a:r>
              <a:rPr sz="2000" spc="-10" dirty="0">
                <a:latin typeface="Calibri"/>
                <a:cs typeface="Calibri"/>
              </a:rPr>
              <a:t>careful </a:t>
            </a:r>
            <a:r>
              <a:rPr sz="2000" spc="-5" dirty="0">
                <a:latin typeface="Calibri"/>
                <a:cs typeface="Calibri"/>
              </a:rPr>
              <a:t>about </a:t>
            </a:r>
            <a:r>
              <a:rPr sz="2000" dirty="0">
                <a:latin typeface="Calibri"/>
                <a:cs typeface="Calibri"/>
              </a:rPr>
              <a:t>which </a:t>
            </a:r>
            <a:r>
              <a:rPr sz="2000" spc="-5" dirty="0">
                <a:latin typeface="Calibri"/>
                <a:cs typeface="Calibri"/>
              </a:rPr>
              <a:t>one he or she  chooses.</a:t>
            </a:r>
            <a:r>
              <a:rPr sz="2000" u="heavy" spc="-5" dirty="0">
                <a:uFill>
                  <a:solidFill>
                    <a:srgbClr val="000000"/>
                  </a:solidFill>
                </a:uFill>
                <a:latin typeface="Calibri"/>
                <a:cs typeface="Calibri"/>
              </a:rPr>
              <a:t> 	</a:t>
            </a:r>
            <a:r>
              <a:rPr sz="2000" spc="-10" dirty="0">
                <a:latin typeface="Calibri"/>
                <a:cs typeface="Calibri"/>
              </a:rPr>
              <a:t>Baltimore-Washington </a:t>
            </a:r>
            <a:r>
              <a:rPr sz="2000" spc="-5" dirty="0">
                <a:latin typeface="Calibri"/>
                <a:cs typeface="Calibri"/>
              </a:rPr>
              <a:t>International </a:t>
            </a:r>
            <a:r>
              <a:rPr sz="2000" dirty="0">
                <a:latin typeface="Calibri"/>
                <a:cs typeface="Calibri"/>
              </a:rPr>
              <a:t>Airport, which is  </a:t>
            </a:r>
            <a:r>
              <a:rPr sz="2000" spc="-10" dirty="0">
                <a:latin typeface="Calibri"/>
                <a:cs typeface="Calibri"/>
              </a:rPr>
              <a:t>located </a:t>
            </a:r>
            <a:r>
              <a:rPr sz="2000" dirty="0">
                <a:latin typeface="Calibri"/>
                <a:cs typeface="Calibri"/>
              </a:rPr>
              <a:t>near the city </a:t>
            </a:r>
            <a:r>
              <a:rPr sz="2000" spc="-5" dirty="0">
                <a:latin typeface="Calibri"/>
                <a:cs typeface="Calibri"/>
              </a:rPr>
              <a:t>of Baltimore, </a:t>
            </a:r>
            <a:r>
              <a:rPr sz="2000" dirty="0">
                <a:latin typeface="Calibri"/>
                <a:cs typeface="Calibri"/>
              </a:rPr>
              <a:t>is a good </a:t>
            </a:r>
            <a:r>
              <a:rPr sz="2000" spc="-5" dirty="0">
                <a:latin typeface="Calibri"/>
                <a:cs typeface="Calibri"/>
              </a:rPr>
              <a:t>international</a:t>
            </a:r>
            <a:r>
              <a:rPr sz="2000" spc="-15" dirty="0">
                <a:latin typeface="Calibri"/>
                <a:cs typeface="Calibri"/>
              </a:rPr>
              <a:t> </a:t>
            </a:r>
            <a:r>
              <a:rPr sz="2000" spc="-5" dirty="0">
                <a:latin typeface="Calibri"/>
                <a:cs typeface="Calibri"/>
              </a:rPr>
              <a:t>airport.</a:t>
            </a:r>
            <a:endParaRPr sz="2000" dirty="0">
              <a:latin typeface="Calibri"/>
              <a:cs typeface="Calibri"/>
            </a:endParaRPr>
          </a:p>
          <a:p>
            <a:pPr marL="12700" marR="98425">
              <a:lnSpc>
                <a:spcPct val="100000"/>
              </a:lnSpc>
              <a:tabLst>
                <a:tab pos="1205230" algn="l"/>
                <a:tab pos="2555875" algn="l"/>
              </a:tabLst>
            </a:pPr>
            <a:r>
              <a:rPr sz="2000" u="heavy" dirty="0">
                <a:uFill>
                  <a:solidFill>
                    <a:srgbClr val="000000"/>
                  </a:solidFill>
                </a:uFill>
                <a:latin typeface="Calibri"/>
                <a:cs typeface="Calibri"/>
              </a:rPr>
              <a:t> 	</a:t>
            </a:r>
            <a:r>
              <a:rPr sz="2000" dirty="0">
                <a:latin typeface="Calibri"/>
                <a:cs typeface="Calibri"/>
              </a:rPr>
              <a:t>it is not the </a:t>
            </a:r>
            <a:r>
              <a:rPr sz="2000" spc="-10" dirty="0">
                <a:latin typeface="Calibri"/>
                <a:cs typeface="Calibri"/>
              </a:rPr>
              <a:t>best </a:t>
            </a:r>
            <a:r>
              <a:rPr sz="2000" dirty="0">
                <a:latin typeface="Calibri"/>
                <a:cs typeface="Calibri"/>
              </a:rPr>
              <a:t>choice </a:t>
            </a:r>
            <a:r>
              <a:rPr sz="2000" spc="-15" dirty="0">
                <a:latin typeface="Calibri"/>
                <a:cs typeface="Calibri"/>
              </a:rPr>
              <a:t>for </a:t>
            </a:r>
            <a:r>
              <a:rPr sz="2000" dirty="0">
                <a:latin typeface="Calibri"/>
                <a:cs typeface="Calibri"/>
              </a:rPr>
              <a:t>a </a:t>
            </a:r>
            <a:r>
              <a:rPr sz="2000" spc="-15" dirty="0">
                <a:latin typeface="Calibri"/>
                <a:cs typeface="Calibri"/>
              </a:rPr>
              <a:t>traveller </a:t>
            </a:r>
            <a:r>
              <a:rPr sz="2000" spc="-5" dirty="0">
                <a:latin typeface="Calibri"/>
                <a:cs typeface="Calibri"/>
              </a:rPr>
              <a:t>who </a:t>
            </a:r>
            <a:r>
              <a:rPr sz="2000" spc="-10" dirty="0">
                <a:latin typeface="Calibri"/>
                <a:cs typeface="Calibri"/>
              </a:rPr>
              <a:t>wants </a:t>
            </a:r>
            <a:r>
              <a:rPr sz="2000" spc="-15" dirty="0">
                <a:latin typeface="Calibri"/>
                <a:cs typeface="Calibri"/>
              </a:rPr>
              <a:t>to </a:t>
            </a:r>
            <a:r>
              <a:rPr sz="2000" spc="-5" dirty="0">
                <a:latin typeface="Calibri"/>
                <a:cs typeface="Calibri"/>
              </a:rPr>
              <a:t>visit  </a:t>
            </a:r>
            <a:r>
              <a:rPr sz="2000" spc="-15" dirty="0">
                <a:latin typeface="Calibri"/>
                <a:cs typeface="Calibri"/>
              </a:rPr>
              <a:t>Washington.</a:t>
            </a:r>
            <a:r>
              <a:rPr sz="2000" u="heavy" spc="-15" dirty="0">
                <a:uFill>
                  <a:solidFill>
                    <a:srgbClr val="000000"/>
                  </a:solidFill>
                </a:uFill>
                <a:latin typeface="Calibri"/>
                <a:cs typeface="Calibri"/>
              </a:rPr>
              <a:t> 	</a:t>
            </a:r>
            <a:r>
              <a:rPr sz="2000" dirty="0">
                <a:latin typeface="Calibri"/>
                <a:cs typeface="Calibri"/>
              </a:rPr>
              <a:t>it is </a:t>
            </a:r>
            <a:r>
              <a:rPr sz="2000" spc="-10" dirty="0">
                <a:latin typeface="Calibri"/>
                <a:cs typeface="Calibri"/>
              </a:rPr>
              <a:t>relatively </a:t>
            </a:r>
            <a:r>
              <a:rPr sz="2000" spc="-15" dirty="0">
                <a:latin typeface="Calibri"/>
                <a:cs typeface="Calibri"/>
              </a:rPr>
              <a:t>far from </a:t>
            </a:r>
            <a:r>
              <a:rPr sz="2000" dirty="0">
                <a:latin typeface="Calibri"/>
                <a:cs typeface="Calibri"/>
              </a:rPr>
              <a:t>the city </a:t>
            </a:r>
            <a:r>
              <a:rPr sz="2000" spc="-5" dirty="0">
                <a:latin typeface="Calibri"/>
                <a:cs typeface="Calibri"/>
              </a:rPr>
              <a:t>of </a:t>
            </a:r>
            <a:r>
              <a:rPr sz="2000" spc="-15" dirty="0">
                <a:latin typeface="Calibri"/>
                <a:cs typeface="Calibri"/>
              </a:rPr>
              <a:t>Washington</a:t>
            </a:r>
            <a:r>
              <a:rPr sz="2000" spc="50" dirty="0">
                <a:latin typeface="Calibri"/>
                <a:cs typeface="Calibri"/>
              </a:rPr>
              <a:t> </a:t>
            </a:r>
            <a:r>
              <a:rPr sz="2000" spc="-25" dirty="0">
                <a:latin typeface="Calibri"/>
                <a:cs typeface="Calibri"/>
              </a:rPr>
              <a:t>itself.</a:t>
            </a:r>
            <a:endParaRPr sz="2000" dirty="0">
              <a:latin typeface="Calibri"/>
              <a:cs typeface="Calibri"/>
            </a:endParaRPr>
          </a:p>
          <a:p>
            <a:pPr marL="12700" marR="5080">
              <a:lnSpc>
                <a:spcPct val="100000"/>
              </a:lnSpc>
              <a:spcBef>
                <a:spcPts val="5"/>
              </a:spcBef>
              <a:tabLst>
                <a:tab pos="1205230" algn="l"/>
                <a:tab pos="3523615" algn="l"/>
                <a:tab pos="4324985" algn="l"/>
                <a:tab pos="4846955" algn="l"/>
                <a:tab pos="6261100" algn="l"/>
              </a:tabLst>
            </a:pPr>
            <a:r>
              <a:rPr sz="2000" u="heavy" dirty="0">
                <a:uFill>
                  <a:solidFill>
                    <a:srgbClr val="000000"/>
                  </a:solidFill>
                </a:uFill>
                <a:latin typeface="Calibri"/>
                <a:cs typeface="Calibri"/>
              </a:rPr>
              <a:t> 	</a:t>
            </a:r>
            <a:r>
              <a:rPr sz="2000" dirty="0">
                <a:latin typeface="Calibri"/>
                <a:cs typeface="Calibri"/>
              </a:rPr>
              <a:t>a </a:t>
            </a:r>
            <a:r>
              <a:rPr sz="2000" spc="-5" dirty="0">
                <a:latin typeface="Calibri"/>
                <a:cs typeface="Calibri"/>
              </a:rPr>
              <a:t>passenger </a:t>
            </a:r>
            <a:r>
              <a:rPr sz="2000" dirty="0">
                <a:latin typeface="Calibri"/>
                <a:cs typeface="Calibri"/>
              </a:rPr>
              <a:t>bus </a:t>
            </a:r>
            <a:r>
              <a:rPr sz="2000" spc="-5" dirty="0">
                <a:latin typeface="Calibri"/>
                <a:cs typeface="Calibri"/>
              </a:rPr>
              <a:t>trip between </a:t>
            </a:r>
            <a:r>
              <a:rPr sz="2000" spc="-10" dirty="0">
                <a:latin typeface="Calibri"/>
                <a:cs typeface="Calibri"/>
              </a:rPr>
              <a:t>Baltimore </a:t>
            </a:r>
            <a:r>
              <a:rPr sz="2000" dirty="0">
                <a:latin typeface="Calibri"/>
                <a:cs typeface="Calibri"/>
              </a:rPr>
              <a:t>and </a:t>
            </a:r>
            <a:r>
              <a:rPr sz="2000" spc="-15" dirty="0">
                <a:latin typeface="Calibri"/>
                <a:cs typeface="Calibri"/>
              </a:rPr>
              <a:t>Washington </a:t>
            </a:r>
            <a:r>
              <a:rPr sz="2000" dirty="0">
                <a:latin typeface="Calibri"/>
                <a:cs typeface="Calibri"/>
              </a:rPr>
              <a:t>is  </a:t>
            </a:r>
            <a:r>
              <a:rPr sz="2000" spc="-10" dirty="0">
                <a:latin typeface="Calibri"/>
                <a:cs typeface="Calibri"/>
              </a:rPr>
              <a:t>somewhat expensive. </a:t>
            </a:r>
            <a:r>
              <a:rPr sz="2000" dirty="0">
                <a:latin typeface="Calibri"/>
                <a:cs typeface="Calibri"/>
              </a:rPr>
              <a:t>Dulles </a:t>
            </a:r>
            <a:r>
              <a:rPr sz="2000" spc="-5" dirty="0">
                <a:latin typeface="Calibri"/>
                <a:cs typeface="Calibri"/>
              </a:rPr>
              <a:t>International </a:t>
            </a:r>
            <a:r>
              <a:rPr sz="2000" dirty="0">
                <a:latin typeface="Calibri"/>
                <a:cs typeface="Calibri"/>
              </a:rPr>
              <a:t>Airport is a </a:t>
            </a:r>
            <a:r>
              <a:rPr sz="2000" spc="-5" dirty="0">
                <a:latin typeface="Calibri"/>
                <a:cs typeface="Calibri"/>
              </a:rPr>
              <a:t>slightly </a:t>
            </a:r>
            <a:r>
              <a:rPr sz="2000" spc="-10" dirty="0">
                <a:latin typeface="Calibri"/>
                <a:cs typeface="Calibri"/>
              </a:rPr>
              <a:t>better </a:t>
            </a:r>
            <a:r>
              <a:rPr sz="2000" spc="-5" dirty="0">
                <a:latin typeface="Calibri"/>
                <a:cs typeface="Calibri"/>
              </a:rPr>
              <a:t>choice,  since </a:t>
            </a:r>
            <a:r>
              <a:rPr sz="2000" dirty="0">
                <a:latin typeface="Calibri"/>
                <a:cs typeface="Calibri"/>
              </a:rPr>
              <a:t>it is </a:t>
            </a:r>
            <a:r>
              <a:rPr sz="2000" spc="-10" dirty="0">
                <a:latin typeface="Calibri"/>
                <a:cs typeface="Calibri"/>
              </a:rPr>
              <a:t>located </a:t>
            </a:r>
            <a:r>
              <a:rPr sz="2000" dirty="0">
                <a:latin typeface="Calibri"/>
                <a:cs typeface="Calibri"/>
              </a:rPr>
              <a:t>closer </a:t>
            </a:r>
            <a:r>
              <a:rPr sz="2000" spc="-15" dirty="0">
                <a:latin typeface="Calibri"/>
                <a:cs typeface="Calibri"/>
              </a:rPr>
              <a:t>to</a:t>
            </a:r>
            <a:r>
              <a:rPr sz="2000" spc="60" dirty="0">
                <a:latin typeface="Calibri"/>
                <a:cs typeface="Calibri"/>
              </a:rPr>
              <a:t> </a:t>
            </a:r>
            <a:r>
              <a:rPr sz="2000" dirty="0">
                <a:latin typeface="Calibri"/>
                <a:cs typeface="Calibri"/>
              </a:rPr>
              <a:t>the </a:t>
            </a:r>
            <a:r>
              <a:rPr sz="2000" spc="-25" dirty="0">
                <a:latin typeface="Calibri"/>
                <a:cs typeface="Calibri"/>
              </a:rPr>
              <a:t>city.</a:t>
            </a:r>
            <a:r>
              <a:rPr sz="2000" u="heavy" spc="-25" dirty="0">
                <a:uFill>
                  <a:solidFill>
                    <a:srgbClr val="000000"/>
                  </a:solidFill>
                </a:uFill>
                <a:latin typeface="Calibri"/>
                <a:cs typeface="Calibri"/>
              </a:rPr>
              <a:t> 		</a:t>
            </a:r>
            <a:r>
              <a:rPr sz="2000" dirty="0">
                <a:latin typeface="Calibri"/>
                <a:cs typeface="Calibri"/>
              </a:rPr>
              <a:t>if a </a:t>
            </a:r>
            <a:r>
              <a:rPr sz="2000" spc="-15" dirty="0">
                <a:latin typeface="Calibri"/>
                <a:cs typeface="Calibri"/>
              </a:rPr>
              <a:t>traveller </a:t>
            </a:r>
            <a:r>
              <a:rPr sz="2000" spc="-5" dirty="0">
                <a:latin typeface="Calibri"/>
                <a:cs typeface="Calibri"/>
              </a:rPr>
              <a:t>arrives </a:t>
            </a:r>
            <a:r>
              <a:rPr sz="2000" dirty="0">
                <a:latin typeface="Calibri"/>
                <a:cs typeface="Calibri"/>
              </a:rPr>
              <a:t>in the  </a:t>
            </a:r>
            <a:r>
              <a:rPr sz="2000" spc="-5" dirty="0">
                <a:latin typeface="Calibri"/>
                <a:cs typeface="Calibri"/>
              </a:rPr>
              <a:t>early evening, he or she will encounter </a:t>
            </a:r>
            <a:r>
              <a:rPr sz="2000" dirty="0">
                <a:latin typeface="Calibri"/>
                <a:cs typeface="Calibri"/>
              </a:rPr>
              <a:t>rush-hour </a:t>
            </a:r>
            <a:r>
              <a:rPr sz="2000" spc="-15" dirty="0">
                <a:latin typeface="Calibri"/>
                <a:cs typeface="Calibri"/>
              </a:rPr>
              <a:t>traffic, </a:t>
            </a:r>
            <a:r>
              <a:rPr sz="2000" dirty="0">
                <a:latin typeface="Calibri"/>
                <a:cs typeface="Calibri"/>
              </a:rPr>
              <a:t>which is not a good  </a:t>
            </a:r>
            <a:r>
              <a:rPr sz="2000" spc="-25" dirty="0">
                <a:latin typeface="Calibri"/>
                <a:cs typeface="Calibri"/>
              </a:rPr>
              <a:t>way </a:t>
            </a:r>
            <a:r>
              <a:rPr sz="2000" spc="-15" dirty="0">
                <a:latin typeface="Calibri"/>
                <a:cs typeface="Calibri"/>
              </a:rPr>
              <a:t>to </a:t>
            </a:r>
            <a:r>
              <a:rPr sz="2000" dirty="0">
                <a:latin typeface="Calibri"/>
                <a:cs typeface="Calibri"/>
              </a:rPr>
              <a:t>begin a </a:t>
            </a:r>
            <a:r>
              <a:rPr sz="2000" spc="-5" dirty="0">
                <a:latin typeface="Calibri"/>
                <a:cs typeface="Calibri"/>
              </a:rPr>
              <a:t>trip </a:t>
            </a:r>
            <a:r>
              <a:rPr sz="2000" spc="-15" dirty="0">
                <a:latin typeface="Calibri"/>
                <a:cs typeface="Calibri"/>
              </a:rPr>
              <a:t>to</a:t>
            </a:r>
            <a:r>
              <a:rPr sz="2000" spc="45" dirty="0">
                <a:latin typeface="Calibri"/>
                <a:cs typeface="Calibri"/>
              </a:rPr>
              <a:t> </a:t>
            </a:r>
            <a:r>
              <a:rPr sz="2000" dirty="0">
                <a:latin typeface="Calibri"/>
                <a:cs typeface="Calibri"/>
              </a:rPr>
              <a:t>the</a:t>
            </a:r>
            <a:r>
              <a:rPr sz="2000" spc="5" dirty="0">
                <a:latin typeface="Calibri"/>
                <a:cs typeface="Calibri"/>
              </a:rPr>
              <a:t> </a:t>
            </a:r>
            <a:r>
              <a:rPr sz="2000" spc="-25" dirty="0">
                <a:latin typeface="Calibri"/>
                <a:cs typeface="Calibri"/>
              </a:rPr>
              <a:t>city.</a:t>
            </a:r>
            <a:r>
              <a:rPr sz="2000" u="heavy" spc="-25" dirty="0">
                <a:uFill>
                  <a:solidFill>
                    <a:srgbClr val="000000"/>
                  </a:solidFill>
                </a:uFill>
                <a:latin typeface="Calibri"/>
                <a:cs typeface="Calibri"/>
              </a:rPr>
              <a:t> 		</a:t>
            </a:r>
            <a:r>
              <a:rPr sz="2000" spc="-15" dirty="0">
                <a:latin typeface="Calibri"/>
                <a:cs typeface="Calibri"/>
              </a:rPr>
              <a:t>may </a:t>
            </a:r>
            <a:r>
              <a:rPr sz="2000" spc="-5" dirty="0">
                <a:latin typeface="Calibri"/>
                <a:cs typeface="Calibri"/>
              </a:rPr>
              <a:t>be </a:t>
            </a:r>
            <a:r>
              <a:rPr sz="2000" spc="-10" dirty="0">
                <a:latin typeface="Calibri"/>
                <a:cs typeface="Calibri"/>
              </a:rPr>
              <a:t>Washington-Reagan  </a:t>
            </a:r>
            <a:r>
              <a:rPr sz="2000" spc="-5" dirty="0">
                <a:latin typeface="Calibri"/>
                <a:cs typeface="Calibri"/>
              </a:rPr>
              <a:t>National Airport.  </a:t>
            </a:r>
            <a:r>
              <a:rPr sz="2000" spc="-10" dirty="0">
                <a:latin typeface="Calibri"/>
                <a:cs typeface="Calibri"/>
              </a:rPr>
              <a:t>There are two </a:t>
            </a:r>
            <a:r>
              <a:rPr sz="2000" spc="-5" dirty="0">
                <a:latin typeface="Calibri"/>
                <a:cs typeface="Calibri"/>
              </a:rPr>
              <a:t>reasons</a:t>
            </a:r>
            <a:r>
              <a:rPr sz="2000" spc="65" dirty="0">
                <a:latin typeface="Calibri"/>
                <a:cs typeface="Calibri"/>
              </a:rPr>
              <a:t> </a:t>
            </a:r>
            <a:r>
              <a:rPr sz="2000" spc="-15" dirty="0">
                <a:latin typeface="Calibri"/>
                <a:cs typeface="Calibri"/>
              </a:rPr>
              <a:t>for </a:t>
            </a:r>
            <a:r>
              <a:rPr sz="2000" dirty="0">
                <a:latin typeface="Calibri"/>
                <a:cs typeface="Calibri"/>
              </a:rPr>
              <a:t>this.</a:t>
            </a:r>
            <a:r>
              <a:rPr sz="2000" u="heavy" dirty="0">
                <a:uFill>
                  <a:solidFill>
                    <a:srgbClr val="000000"/>
                  </a:solidFill>
                </a:uFill>
                <a:latin typeface="Calibri"/>
                <a:cs typeface="Calibri"/>
              </a:rPr>
              <a:t> 	</a:t>
            </a:r>
            <a:r>
              <a:rPr sz="2000" dirty="0">
                <a:latin typeface="Calibri"/>
                <a:cs typeface="Calibri"/>
              </a:rPr>
              <a:t>this </a:t>
            </a:r>
            <a:r>
              <a:rPr sz="2000" spc="-5" dirty="0">
                <a:latin typeface="Calibri"/>
                <a:cs typeface="Calibri"/>
              </a:rPr>
              <a:t>airport is  </a:t>
            </a:r>
            <a:r>
              <a:rPr sz="2000" dirty="0">
                <a:latin typeface="Calibri"/>
                <a:cs typeface="Calibri"/>
              </a:rPr>
              <a:t>the </a:t>
            </a:r>
            <a:r>
              <a:rPr sz="2000" spc="-5" dirty="0">
                <a:latin typeface="Calibri"/>
                <a:cs typeface="Calibri"/>
              </a:rPr>
              <a:t>closest </a:t>
            </a:r>
            <a:r>
              <a:rPr sz="2000" spc="-15" dirty="0">
                <a:latin typeface="Calibri"/>
                <a:cs typeface="Calibri"/>
              </a:rPr>
              <a:t>to</a:t>
            </a:r>
            <a:r>
              <a:rPr sz="2000" spc="25" dirty="0">
                <a:latin typeface="Calibri"/>
                <a:cs typeface="Calibri"/>
              </a:rPr>
              <a:t> </a:t>
            </a:r>
            <a:r>
              <a:rPr sz="2000" dirty="0">
                <a:latin typeface="Calibri"/>
                <a:cs typeface="Calibri"/>
              </a:rPr>
              <a:t>the </a:t>
            </a:r>
            <a:r>
              <a:rPr sz="2000" spc="-25" dirty="0">
                <a:latin typeface="Calibri"/>
                <a:cs typeface="Calibri"/>
              </a:rPr>
              <a:t>city.</a:t>
            </a:r>
            <a:r>
              <a:rPr sz="2000" u="heavy" spc="-25" dirty="0">
                <a:uFill>
                  <a:solidFill>
                    <a:srgbClr val="000000"/>
                  </a:solidFill>
                </a:uFill>
                <a:latin typeface="Calibri"/>
                <a:cs typeface="Calibri"/>
              </a:rPr>
              <a:t> 	</a:t>
            </a:r>
            <a:r>
              <a:rPr sz="2000" dirty="0">
                <a:latin typeface="Calibri"/>
                <a:cs typeface="Calibri"/>
              </a:rPr>
              <a:t>it is </a:t>
            </a:r>
            <a:r>
              <a:rPr sz="2000" spc="-10" dirty="0">
                <a:latin typeface="Calibri"/>
                <a:cs typeface="Calibri"/>
              </a:rPr>
              <a:t>located </a:t>
            </a:r>
            <a:r>
              <a:rPr sz="2000" spc="-5" dirty="0">
                <a:latin typeface="Calibri"/>
                <a:cs typeface="Calibri"/>
              </a:rPr>
              <a:t>on </a:t>
            </a:r>
            <a:r>
              <a:rPr sz="2000" dirty="0">
                <a:latin typeface="Calibri"/>
                <a:cs typeface="Calibri"/>
              </a:rPr>
              <a:t>the </a:t>
            </a:r>
            <a:r>
              <a:rPr sz="2000" spc="-10" dirty="0">
                <a:latin typeface="Calibri"/>
                <a:cs typeface="Calibri"/>
              </a:rPr>
              <a:t>Metro train </a:t>
            </a:r>
            <a:r>
              <a:rPr sz="2000" spc="-20" dirty="0">
                <a:latin typeface="Calibri"/>
                <a:cs typeface="Calibri"/>
              </a:rPr>
              <a:t>system,  </a:t>
            </a:r>
            <a:r>
              <a:rPr sz="2000" dirty="0">
                <a:latin typeface="Calibri"/>
                <a:cs typeface="Calibri"/>
              </a:rPr>
              <a:t>which is a </a:t>
            </a:r>
            <a:r>
              <a:rPr sz="2000" spc="-10" dirty="0">
                <a:latin typeface="Calibri"/>
                <a:cs typeface="Calibri"/>
              </a:rPr>
              <a:t>convenient </a:t>
            </a:r>
            <a:r>
              <a:rPr sz="2000" spc="-5" dirty="0">
                <a:latin typeface="Calibri"/>
                <a:cs typeface="Calibri"/>
              </a:rPr>
              <a:t>method of transportation, allowing </a:t>
            </a:r>
            <a:r>
              <a:rPr sz="2000" dirty="0">
                <a:latin typeface="Calibri"/>
                <a:cs typeface="Calibri"/>
              </a:rPr>
              <a:t>a </a:t>
            </a:r>
            <a:r>
              <a:rPr sz="2000" spc="-15" dirty="0">
                <a:latin typeface="Calibri"/>
                <a:cs typeface="Calibri"/>
              </a:rPr>
              <a:t>traveller to </a:t>
            </a:r>
            <a:r>
              <a:rPr sz="2000" spc="-20" dirty="0">
                <a:latin typeface="Calibri"/>
                <a:cs typeface="Calibri"/>
              </a:rPr>
              <a:t>travel  </a:t>
            </a:r>
            <a:r>
              <a:rPr sz="2000" spc="-10" dirty="0">
                <a:latin typeface="Calibri"/>
                <a:cs typeface="Calibri"/>
              </a:rPr>
              <a:t>almost </a:t>
            </a:r>
            <a:r>
              <a:rPr sz="2000" spc="-5" dirty="0">
                <a:latin typeface="Calibri"/>
                <a:cs typeface="Calibri"/>
              </a:rPr>
              <a:t>anywhere he or she </a:t>
            </a:r>
            <a:r>
              <a:rPr sz="2000" spc="-15" dirty="0">
                <a:latin typeface="Calibri"/>
                <a:cs typeface="Calibri"/>
              </a:rPr>
              <a:t>likes </a:t>
            </a:r>
            <a:r>
              <a:rPr sz="2000" dirty="0">
                <a:latin typeface="Calibri"/>
                <a:cs typeface="Calibri"/>
              </a:rPr>
              <a:t>in the city </a:t>
            </a:r>
            <a:r>
              <a:rPr sz="2000" spc="-5" dirty="0">
                <a:latin typeface="Calibri"/>
                <a:cs typeface="Calibri"/>
              </a:rPr>
              <a:t>of</a:t>
            </a:r>
            <a:r>
              <a:rPr sz="2000" spc="5" dirty="0">
                <a:latin typeface="Calibri"/>
                <a:cs typeface="Calibri"/>
              </a:rPr>
              <a:t> </a:t>
            </a:r>
            <a:r>
              <a:rPr sz="2000" spc="-15" dirty="0">
                <a:latin typeface="Calibri"/>
                <a:cs typeface="Calibri"/>
              </a:rPr>
              <a:t>Washington.</a:t>
            </a:r>
            <a:endParaRPr sz="2000" dirty="0">
              <a:latin typeface="Calibri"/>
              <a:cs typeface="Calibri"/>
            </a:endParaRPr>
          </a:p>
        </p:txBody>
      </p:sp>
      <p:graphicFrame>
        <p:nvGraphicFramePr>
          <p:cNvPr id="8" name="object 8"/>
          <p:cNvGraphicFramePr>
            <a:graphicFrameLocks noGrp="1"/>
          </p:cNvGraphicFramePr>
          <p:nvPr/>
        </p:nvGraphicFramePr>
        <p:xfrm>
          <a:off x="137210" y="1058672"/>
          <a:ext cx="8855708" cy="598930"/>
        </p:xfrm>
        <a:graphic>
          <a:graphicData uri="http://schemas.openxmlformats.org/drawingml/2006/table">
            <a:tbl>
              <a:tblPr firstRow="1" bandRow="1">
                <a:tableStyleId>{2D5ABB26-0587-4C30-8999-92F81FD0307C}</a:tableStyleId>
              </a:tblPr>
              <a:tblGrid>
                <a:gridCol w="1374140"/>
                <a:gridCol w="1985010"/>
                <a:gridCol w="1954529"/>
                <a:gridCol w="1771014"/>
                <a:gridCol w="1771015"/>
              </a:tblGrid>
              <a:tr h="299465">
                <a:tc>
                  <a:txBody>
                    <a:bodyPr/>
                    <a:lstStyle/>
                    <a:p>
                      <a:pPr algn="ctr">
                        <a:lnSpc>
                          <a:spcPct val="100000"/>
                        </a:lnSpc>
                        <a:spcBef>
                          <a:spcPts val="130"/>
                        </a:spcBef>
                      </a:pPr>
                      <a:r>
                        <a:rPr sz="1600" spc="-5" dirty="0">
                          <a:latin typeface="Times New Roman"/>
                          <a:cs typeface="Times New Roman"/>
                        </a:rPr>
                        <a:t>Second</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130"/>
                        </a:spcBef>
                      </a:pPr>
                      <a:r>
                        <a:rPr sz="1600" spc="-5" dirty="0">
                          <a:latin typeface="Times New Roman"/>
                          <a:cs typeface="Times New Roman"/>
                        </a:rPr>
                        <a:t>Also</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0005" algn="ctr">
                        <a:lnSpc>
                          <a:spcPct val="100000"/>
                        </a:lnSpc>
                        <a:spcBef>
                          <a:spcPts val="130"/>
                        </a:spcBef>
                      </a:pPr>
                      <a:r>
                        <a:rPr sz="1600" spc="-5" dirty="0">
                          <a:latin typeface="Times New Roman"/>
                          <a:cs typeface="Times New Roman"/>
                        </a:rPr>
                        <a:t>Another reason is</a:t>
                      </a:r>
                      <a:r>
                        <a:rPr sz="1600" spc="5" dirty="0">
                          <a:latin typeface="Times New Roman"/>
                          <a:cs typeface="Times New Roman"/>
                        </a:rPr>
                        <a:t> </a:t>
                      </a:r>
                      <a:r>
                        <a:rPr sz="1600" spc="-5" dirty="0">
                          <a:latin typeface="Times New Roman"/>
                          <a:cs typeface="Times New Roman"/>
                        </a:rPr>
                        <a:t>that</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130"/>
                        </a:spcBef>
                      </a:pPr>
                      <a:r>
                        <a:rPr sz="1600" spc="-5" dirty="0">
                          <a:latin typeface="Times New Roman"/>
                          <a:cs typeface="Times New Roman"/>
                        </a:rPr>
                        <a:t>For</a:t>
                      </a:r>
                      <a:r>
                        <a:rPr sz="1600" spc="-10" dirty="0">
                          <a:latin typeface="Times New Roman"/>
                          <a:cs typeface="Times New Roman"/>
                        </a:rPr>
                        <a:t> example</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130"/>
                        </a:spcBef>
                      </a:pPr>
                      <a:r>
                        <a:rPr sz="1600" spc="-5" dirty="0">
                          <a:latin typeface="Times New Roman"/>
                          <a:cs typeface="Times New Roman"/>
                        </a:rPr>
                        <a:t>Moreover</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99465">
                <a:tc>
                  <a:txBody>
                    <a:bodyPr/>
                    <a:lstStyle/>
                    <a:p>
                      <a:pPr algn="ctr">
                        <a:lnSpc>
                          <a:spcPct val="100000"/>
                        </a:lnSpc>
                        <a:spcBef>
                          <a:spcPts val="130"/>
                        </a:spcBef>
                      </a:pPr>
                      <a:r>
                        <a:rPr sz="1600" spc="-5" dirty="0">
                          <a:latin typeface="Times New Roman"/>
                          <a:cs typeface="Times New Roman"/>
                        </a:rPr>
                        <a:t>However</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130"/>
                        </a:spcBef>
                      </a:pPr>
                      <a:r>
                        <a:rPr sz="1600" spc="-5" dirty="0">
                          <a:latin typeface="Times New Roman"/>
                          <a:cs typeface="Times New Roman"/>
                        </a:rPr>
                        <a:t>On the other</a:t>
                      </a:r>
                      <a:r>
                        <a:rPr sz="1600" spc="-10" dirty="0">
                          <a:latin typeface="Times New Roman"/>
                          <a:cs typeface="Times New Roman"/>
                        </a:rPr>
                        <a:t> </a:t>
                      </a:r>
                      <a:r>
                        <a:rPr sz="1600" spc="-5" dirty="0">
                          <a:latin typeface="Times New Roman"/>
                          <a:cs typeface="Times New Roman"/>
                        </a:rPr>
                        <a:t>hand</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130"/>
                        </a:spcBef>
                      </a:pPr>
                      <a:r>
                        <a:rPr sz="1600" spc="-5" dirty="0">
                          <a:latin typeface="Times New Roman"/>
                          <a:cs typeface="Times New Roman"/>
                        </a:rPr>
                        <a:t>First</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44450" algn="ctr">
                        <a:lnSpc>
                          <a:spcPct val="100000"/>
                        </a:lnSpc>
                        <a:spcBef>
                          <a:spcPts val="130"/>
                        </a:spcBef>
                      </a:pPr>
                      <a:r>
                        <a:rPr sz="1600" spc="-5" dirty="0">
                          <a:latin typeface="Times New Roman"/>
                          <a:cs typeface="Times New Roman"/>
                        </a:rPr>
                        <a:t>One reason is</a:t>
                      </a:r>
                      <a:r>
                        <a:rPr sz="1600" spc="-10" dirty="0">
                          <a:latin typeface="Times New Roman"/>
                          <a:cs typeface="Times New Roman"/>
                        </a:rPr>
                        <a:t> </a:t>
                      </a:r>
                      <a:r>
                        <a:rPr sz="1600" spc="-5" dirty="0">
                          <a:latin typeface="Times New Roman"/>
                          <a:cs typeface="Times New Roman"/>
                        </a:rPr>
                        <a:t>that</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130"/>
                        </a:spcBef>
                      </a:pPr>
                      <a:r>
                        <a:rPr sz="1600" spc="-5" dirty="0">
                          <a:latin typeface="Times New Roman"/>
                          <a:cs typeface="Times New Roman"/>
                        </a:rPr>
                        <a:t>The </a:t>
                      </a:r>
                      <a:r>
                        <a:rPr sz="1600" dirty="0">
                          <a:latin typeface="Times New Roman"/>
                          <a:cs typeface="Times New Roman"/>
                        </a:rPr>
                        <a:t>best</a:t>
                      </a:r>
                      <a:r>
                        <a:rPr sz="1600" spc="-5" dirty="0">
                          <a:latin typeface="Times New Roman"/>
                          <a:cs typeface="Times New Roman"/>
                        </a:rPr>
                        <a:t> choice</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9" name="object 9"/>
          <p:cNvSpPr txBox="1"/>
          <p:nvPr/>
        </p:nvSpPr>
        <p:spPr>
          <a:xfrm>
            <a:off x="222300" y="574928"/>
            <a:ext cx="6614795"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Times New Roman"/>
                <a:cs typeface="Times New Roman"/>
              </a:rPr>
              <a:t>Decide which </a:t>
            </a:r>
            <a:r>
              <a:rPr sz="2400" b="1" dirty="0">
                <a:latin typeface="Times New Roman"/>
                <a:cs typeface="Times New Roman"/>
              </a:rPr>
              <a:t>transitions to </a:t>
            </a:r>
            <a:r>
              <a:rPr sz="2400" b="1" spc="-5" dirty="0">
                <a:latin typeface="Times New Roman"/>
                <a:cs typeface="Times New Roman"/>
              </a:rPr>
              <a:t>use </a:t>
            </a:r>
            <a:r>
              <a:rPr sz="2400" b="1" spc="-15" dirty="0">
                <a:latin typeface="Times New Roman"/>
                <a:cs typeface="Times New Roman"/>
              </a:rPr>
              <a:t>from </a:t>
            </a:r>
            <a:r>
              <a:rPr sz="2400" b="1" spc="-5" dirty="0">
                <a:latin typeface="Times New Roman"/>
                <a:cs typeface="Times New Roman"/>
              </a:rPr>
              <a:t>the </a:t>
            </a:r>
            <a:r>
              <a:rPr sz="2400" b="1" dirty="0">
                <a:latin typeface="Times New Roman"/>
                <a:cs typeface="Times New Roman"/>
              </a:rPr>
              <a:t>list</a:t>
            </a:r>
            <a:r>
              <a:rPr sz="2400" b="1" spc="15" dirty="0">
                <a:latin typeface="Times New Roman"/>
                <a:cs typeface="Times New Roman"/>
              </a:rPr>
              <a:t> </a:t>
            </a:r>
            <a:r>
              <a:rPr sz="2400" b="1" spc="-25" dirty="0">
                <a:latin typeface="Times New Roman"/>
                <a:cs typeface="Times New Roman"/>
              </a:rPr>
              <a:t>below.</a:t>
            </a:r>
            <a:endParaRPr sz="2400">
              <a:latin typeface="Times New Roman"/>
              <a:cs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2971800" y="208447"/>
            <a:ext cx="2840355" cy="452120"/>
          </a:xfrm>
          <a:prstGeom prst="rect">
            <a:avLst/>
          </a:prstGeom>
        </p:spPr>
        <p:txBody>
          <a:bodyPr vert="horz" wrap="square" lIns="0" tIns="12065" rIns="0" bIns="0" rtlCol="0">
            <a:spAutoFit/>
          </a:bodyPr>
          <a:lstStyle/>
          <a:p>
            <a:pPr marL="12700">
              <a:lnSpc>
                <a:spcPct val="100000"/>
              </a:lnSpc>
              <a:spcBef>
                <a:spcPts val="95"/>
              </a:spcBef>
              <a:tabLst>
                <a:tab pos="1739264" algn="l"/>
              </a:tabLst>
            </a:pPr>
            <a:r>
              <a:rPr sz="2800" spc="-215" dirty="0"/>
              <a:t>T</a:t>
            </a:r>
            <a:r>
              <a:rPr sz="2800" spc="-5" dirty="0"/>
              <a:t>ran</a:t>
            </a:r>
            <a:r>
              <a:rPr sz="2800" dirty="0"/>
              <a:t>s</a:t>
            </a:r>
            <a:r>
              <a:rPr sz="2800" spc="-5" dirty="0"/>
              <a:t>it</a:t>
            </a:r>
            <a:r>
              <a:rPr sz="2800" dirty="0"/>
              <a:t>i</a:t>
            </a:r>
            <a:r>
              <a:rPr sz="2800" spc="-5" dirty="0"/>
              <a:t>on</a:t>
            </a:r>
            <a:r>
              <a:rPr sz="2800" dirty="0"/>
              <a:t>	</a:t>
            </a:r>
            <a:r>
              <a:rPr sz="2800" spc="-5" dirty="0"/>
              <a:t>Si</a:t>
            </a:r>
            <a:r>
              <a:rPr sz="2800" spc="5" dirty="0"/>
              <a:t>g</a:t>
            </a:r>
            <a:r>
              <a:rPr sz="2800" spc="-5" dirty="0"/>
              <a:t>n</a:t>
            </a:r>
            <a:r>
              <a:rPr sz="2800" dirty="0"/>
              <a:t>a</a:t>
            </a:r>
            <a:r>
              <a:rPr sz="2800" spc="-5" dirty="0"/>
              <a:t>ls</a:t>
            </a:r>
            <a:endParaRPr sz="2800" dirty="0"/>
          </a:p>
        </p:txBody>
      </p:sp>
      <p:sp>
        <p:nvSpPr>
          <p:cNvPr id="7" name="object 7"/>
          <p:cNvSpPr txBox="1"/>
          <p:nvPr/>
        </p:nvSpPr>
        <p:spPr>
          <a:xfrm>
            <a:off x="680415" y="1765503"/>
            <a:ext cx="7907655" cy="4904105"/>
          </a:xfrm>
          <a:prstGeom prst="rect">
            <a:avLst/>
          </a:prstGeom>
        </p:spPr>
        <p:txBody>
          <a:bodyPr vert="horz" wrap="square" lIns="0" tIns="13335" rIns="0" bIns="0" rtlCol="0">
            <a:spAutoFit/>
          </a:bodyPr>
          <a:lstStyle/>
          <a:p>
            <a:pPr marL="12700" marR="53975" indent="914400">
              <a:lnSpc>
                <a:spcPct val="100000"/>
              </a:lnSpc>
              <a:spcBef>
                <a:spcPts val="105"/>
              </a:spcBef>
            </a:pPr>
            <a:r>
              <a:rPr sz="2000" spc="-10" dirty="0">
                <a:latin typeface="Calibri"/>
                <a:cs typeface="Calibri"/>
              </a:rPr>
              <a:t>There are </a:t>
            </a:r>
            <a:r>
              <a:rPr sz="2000" spc="-5" dirty="0">
                <a:latin typeface="Calibri"/>
                <a:cs typeface="Calibri"/>
              </a:rPr>
              <a:t>three </a:t>
            </a:r>
            <a:r>
              <a:rPr sz="2000" dirty="0">
                <a:latin typeface="Calibri"/>
                <a:cs typeface="Calibri"/>
              </a:rPr>
              <a:t>major airports </a:t>
            </a:r>
            <a:r>
              <a:rPr sz="2000" spc="-5" dirty="0">
                <a:latin typeface="Calibri"/>
                <a:cs typeface="Calibri"/>
              </a:rPr>
              <a:t>near </a:t>
            </a:r>
            <a:r>
              <a:rPr sz="2000" spc="-15" dirty="0">
                <a:latin typeface="Calibri"/>
                <a:cs typeface="Calibri"/>
              </a:rPr>
              <a:t>Washington, </a:t>
            </a:r>
            <a:r>
              <a:rPr sz="2000" spc="-20" dirty="0">
                <a:latin typeface="Calibri"/>
                <a:cs typeface="Calibri"/>
              </a:rPr>
              <a:t>D.C., </a:t>
            </a:r>
            <a:r>
              <a:rPr sz="2000" spc="-5" dirty="0">
                <a:latin typeface="Calibri"/>
                <a:cs typeface="Calibri"/>
              </a:rPr>
              <a:t>but </a:t>
            </a:r>
            <a:r>
              <a:rPr sz="2000" dirty="0">
                <a:latin typeface="Calibri"/>
                <a:cs typeface="Calibri"/>
              </a:rPr>
              <a:t>the  </a:t>
            </a:r>
            <a:r>
              <a:rPr sz="2000" spc="-15" dirty="0">
                <a:latin typeface="Calibri"/>
                <a:cs typeface="Calibri"/>
              </a:rPr>
              <a:t>traveller to Washington </a:t>
            </a:r>
            <a:r>
              <a:rPr sz="2000" spc="-5" dirty="0">
                <a:latin typeface="Calibri"/>
                <a:cs typeface="Calibri"/>
              </a:rPr>
              <a:t>should be </a:t>
            </a:r>
            <a:r>
              <a:rPr sz="2000" spc="-10" dirty="0">
                <a:latin typeface="Calibri"/>
                <a:cs typeface="Calibri"/>
              </a:rPr>
              <a:t>careful </a:t>
            </a:r>
            <a:r>
              <a:rPr sz="2000" spc="-5" dirty="0">
                <a:latin typeface="Calibri"/>
                <a:cs typeface="Calibri"/>
              </a:rPr>
              <a:t>about </a:t>
            </a:r>
            <a:r>
              <a:rPr sz="2000" dirty="0">
                <a:latin typeface="Calibri"/>
                <a:cs typeface="Calibri"/>
              </a:rPr>
              <a:t>which </a:t>
            </a:r>
            <a:r>
              <a:rPr sz="2000" spc="-5" dirty="0">
                <a:latin typeface="Calibri"/>
                <a:cs typeface="Calibri"/>
              </a:rPr>
              <a:t>one he or she  chooses. </a:t>
            </a:r>
            <a:r>
              <a:rPr sz="2000" b="1" u="heavy" spc="-5" dirty="0">
                <a:uFill>
                  <a:solidFill>
                    <a:srgbClr val="000000"/>
                  </a:solidFill>
                </a:uFill>
                <a:latin typeface="Calibri"/>
                <a:cs typeface="Calibri"/>
              </a:rPr>
              <a:t>For </a:t>
            </a:r>
            <a:r>
              <a:rPr sz="2000" b="1" u="heavy" spc="-10" dirty="0">
                <a:uFill>
                  <a:solidFill>
                    <a:srgbClr val="000000"/>
                  </a:solidFill>
                </a:uFill>
                <a:latin typeface="Calibri"/>
                <a:cs typeface="Calibri"/>
              </a:rPr>
              <a:t>example,</a:t>
            </a:r>
            <a:r>
              <a:rPr sz="2000" b="1" spc="-10" dirty="0">
                <a:latin typeface="Calibri"/>
                <a:cs typeface="Calibri"/>
              </a:rPr>
              <a:t> </a:t>
            </a:r>
            <a:r>
              <a:rPr sz="2000" spc="-10" dirty="0">
                <a:latin typeface="Calibri"/>
                <a:cs typeface="Calibri"/>
              </a:rPr>
              <a:t>Baltimore-Washington </a:t>
            </a:r>
            <a:r>
              <a:rPr sz="2000" spc="-5" dirty="0">
                <a:latin typeface="Calibri"/>
                <a:cs typeface="Calibri"/>
              </a:rPr>
              <a:t>International </a:t>
            </a:r>
            <a:r>
              <a:rPr sz="2000" dirty="0">
                <a:latin typeface="Calibri"/>
                <a:cs typeface="Calibri"/>
              </a:rPr>
              <a:t>Airport, which is  </a:t>
            </a:r>
            <a:r>
              <a:rPr sz="2000" spc="-10" dirty="0">
                <a:latin typeface="Calibri"/>
                <a:cs typeface="Calibri"/>
              </a:rPr>
              <a:t>located </a:t>
            </a:r>
            <a:r>
              <a:rPr sz="2000" dirty="0">
                <a:latin typeface="Calibri"/>
                <a:cs typeface="Calibri"/>
              </a:rPr>
              <a:t>near the city </a:t>
            </a:r>
            <a:r>
              <a:rPr sz="2000" spc="-5" dirty="0">
                <a:latin typeface="Calibri"/>
                <a:cs typeface="Calibri"/>
              </a:rPr>
              <a:t>of Baltimore, </a:t>
            </a:r>
            <a:r>
              <a:rPr sz="2000" dirty="0">
                <a:latin typeface="Calibri"/>
                <a:cs typeface="Calibri"/>
              </a:rPr>
              <a:t>is a good</a:t>
            </a:r>
            <a:r>
              <a:rPr sz="2000" spc="-25" dirty="0">
                <a:latin typeface="Calibri"/>
                <a:cs typeface="Calibri"/>
              </a:rPr>
              <a:t> </a:t>
            </a:r>
            <a:r>
              <a:rPr sz="2000" spc="-5" dirty="0">
                <a:latin typeface="Calibri"/>
                <a:cs typeface="Calibri"/>
              </a:rPr>
              <a:t>international</a:t>
            </a:r>
            <a:endParaRPr sz="2000">
              <a:latin typeface="Calibri"/>
              <a:cs typeface="Calibri"/>
            </a:endParaRPr>
          </a:p>
          <a:p>
            <a:pPr marL="12700" marR="5080">
              <a:lnSpc>
                <a:spcPct val="100000"/>
              </a:lnSpc>
            </a:pPr>
            <a:r>
              <a:rPr sz="2000" spc="-5" dirty="0">
                <a:latin typeface="Calibri"/>
                <a:cs typeface="Calibri"/>
              </a:rPr>
              <a:t>airport. </a:t>
            </a:r>
            <a:r>
              <a:rPr sz="2000" b="1" u="heavy" spc="-25" dirty="0">
                <a:uFill>
                  <a:solidFill>
                    <a:srgbClr val="000000"/>
                  </a:solidFill>
                </a:uFill>
                <a:latin typeface="Calibri"/>
                <a:cs typeface="Calibri"/>
              </a:rPr>
              <a:t>However, </a:t>
            </a:r>
            <a:r>
              <a:rPr sz="2000" dirty="0">
                <a:latin typeface="Calibri"/>
                <a:cs typeface="Calibri"/>
              </a:rPr>
              <a:t>it </a:t>
            </a:r>
            <a:r>
              <a:rPr sz="2000" spc="-5" dirty="0">
                <a:latin typeface="Calibri"/>
                <a:cs typeface="Calibri"/>
              </a:rPr>
              <a:t>is not </a:t>
            </a:r>
            <a:r>
              <a:rPr sz="2000" dirty="0">
                <a:latin typeface="Calibri"/>
                <a:cs typeface="Calibri"/>
              </a:rPr>
              <a:t>the </a:t>
            </a:r>
            <a:r>
              <a:rPr sz="2000" spc="-10" dirty="0">
                <a:latin typeface="Calibri"/>
                <a:cs typeface="Calibri"/>
              </a:rPr>
              <a:t>best </a:t>
            </a:r>
            <a:r>
              <a:rPr sz="2000" dirty="0">
                <a:latin typeface="Calibri"/>
                <a:cs typeface="Calibri"/>
              </a:rPr>
              <a:t>choice </a:t>
            </a:r>
            <a:r>
              <a:rPr sz="2000" spc="-15" dirty="0">
                <a:latin typeface="Calibri"/>
                <a:cs typeface="Calibri"/>
              </a:rPr>
              <a:t>for </a:t>
            </a:r>
            <a:r>
              <a:rPr sz="2000" dirty="0">
                <a:latin typeface="Calibri"/>
                <a:cs typeface="Calibri"/>
              </a:rPr>
              <a:t>a </a:t>
            </a:r>
            <a:r>
              <a:rPr sz="2000" spc="-15" dirty="0">
                <a:latin typeface="Calibri"/>
                <a:cs typeface="Calibri"/>
              </a:rPr>
              <a:t>traveller </a:t>
            </a:r>
            <a:r>
              <a:rPr sz="2000" dirty="0">
                <a:latin typeface="Calibri"/>
                <a:cs typeface="Calibri"/>
              </a:rPr>
              <a:t>who </a:t>
            </a:r>
            <a:r>
              <a:rPr sz="2000" spc="-10" dirty="0">
                <a:latin typeface="Calibri"/>
                <a:cs typeface="Calibri"/>
              </a:rPr>
              <a:t>wants </a:t>
            </a:r>
            <a:r>
              <a:rPr sz="2000" spc="-15" dirty="0">
                <a:latin typeface="Calibri"/>
                <a:cs typeface="Calibri"/>
              </a:rPr>
              <a:t>to </a:t>
            </a:r>
            <a:r>
              <a:rPr sz="2000" spc="-5" dirty="0">
                <a:latin typeface="Calibri"/>
                <a:cs typeface="Calibri"/>
              </a:rPr>
              <a:t>visit  </a:t>
            </a:r>
            <a:r>
              <a:rPr sz="2000" spc="-15" dirty="0">
                <a:latin typeface="Calibri"/>
                <a:cs typeface="Calibri"/>
              </a:rPr>
              <a:t>Washington. </a:t>
            </a:r>
            <a:r>
              <a:rPr sz="2000" b="1" u="heavy" spc="-5" dirty="0">
                <a:uFill>
                  <a:solidFill>
                    <a:srgbClr val="000000"/>
                  </a:solidFill>
                </a:uFill>
                <a:latin typeface="Calibri"/>
                <a:cs typeface="Calibri"/>
              </a:rPr>
              <a:t>One </a:t>
            </a:r>
            <a:r>
              <a:rPr sz="2000" b="1" u="heavy" spc="-10" dirty="0">
                <a:uFill>
                  <a:solidFill>
                    <a:srgbClr val="000000"/>
                  </a:solidFill>
                </a:uFill>
                <a:latin typeface="Calibri"/>
                <a:cs typeface="Calibri"/>
              </a:rPr>
              <a:t>reason </a:t>
            </a:r>
            <a:r>
              <a:rPr sz="2000" b="1" u="heavy" dirty="0">
                <a:uFill>
                  <a:solidFill>
                    <a:srgbClr val="000000"/>
                  </a:solidFill>
                </a:uFill>
                <a:latin typeface="Calibri"/>
                <a:cs typeface="Calibri"/>
              </a:rPr>
              <a:t>is </a:t>
            </a:r>
            <a:r>
              <a:rPr sz="2000" b="1" u="heavy" spc="-10" dirty="0">
                <a:uFill>
                  <a:solidFill>
                    <a:srgbClr val="000000"/>
                  </a:solidFill>
                </a:uFill>
                <a:latin typeface="Calibri"/>
                <a:cs typeface="Calibri"/>
              </a:rPr>
              <a:t>that</a:t>
            </a:r>
            <a:r>
              <a:rPr sz="2000" b="1" spc="-10" dirty="0">
                <a:latin typeface="Calibri"/>
                <a:cs typeface="Calibri"/>
              </a:rPr>
              <a:t> </a:t>
            </a:r>
            <a:r>
              <a:rPr sz="2000" dirty="0">
                <a:latin typeface="Calibri"/>
                <a:cs typeface="Calibri"/>
              </a:rPr>
              <a:t>it </a:t>
            </a:r>
            <a:r>
              <a:rPr sz="2000" spc="-5" dirty="0">
                <a:latin typeface="Calibri"/>
                <a:cs typeface="Calibri"/>
              </a:rPr>
              <a:t>is </a:t>
            </a:r>
            <a:r>
              <a:rPr sz="2000" spc="-10" dirty="0">
                <a:latin typeface="Calibri"/>
                <a:cs typeface="Calibri"/>
              </a:rPr>
              <a:t>relatively </a:t>
            </a:r>
            <a:r>
              <a:rPr sz="2000" spc="-15" dirty="0">
                <a:latin typeface="Calibri"/>
                <a:cs typeface="Calibri"/>
              </a:rPr>
              <a:t>far from </a:t>
            </a:r>
            <a:r>
              <a:rPr sz="2000" dirty="0">
                <a:latin typeface="Calibri"/>
                <a:cs typeface="Calibri"/>
              </a:rPr>
              <a:t>the city </a:t>
            </a:r>
            <a:r>
              <a:rPr sz="2000" spc="-5" dirty="0">
                <a:latin typeface="Calibri"/>
                <a:cs typeface="Calibri"/>
              </a:rPr>
              <a:t>of  </a:t>
            </a:r>
            <a:r>
              <a:rPr sz="2000" spc="-15" dirty="0">
                <a:latin typeface="Calibri"/>
                <a:cs typeface="Calibri"/>
              </a:rPr>
              <a:t>Washington </a:t>
            </a:r>
            <a:r>
              <a:rPr sz="2000" spc="-25" dirty="0">
                <a:latin typeface="Calibri"/>
                <a:cs typeface="Calibri"/>
              </a:rPr>
              <a:t>itself. </a:t>
            </a:r>
            <a:r>
              <a:rPr sz="2000" b="1" u="heavy" spc="-5" dirty="0">
                <a:uFill>
                  <a:solidFill>
                    <a:srgbClr val="000000"/>
                  </a:solidFill>
                </a:uFill>
                <a:latin typeface="Calibri"/>
                <a:cs typeface="Calibri"/>
              </a:rPr>
              <a:t>Also,</a:t>
            </a:r>
            <a:r>
              <a:rPr sz="2000" b="1" spc="-5" dirty="0">
                <a:latin typeface="Calibri"/>
                <a:cs typeface="Calibri"/>
              </a:rPr>
              <a:t> </a:t>
            </a:r>
            <a:r>
              <a:rPr sz="2000" dirty="0">
                <a:latin typeface="Calibri"/>
                <a:cs typeface="Calibri"/>
              </a:rPr>
              <a:t>a passenger bus </a:t>
            </a:r>
            <a:r>
              <a:rPr sz="2000" spc="-5" dirty="0">
                <a:latin typeface="Calibri"/>
                <a:cs typeface="Calibri"/>
              </a:rPr>
              <a:t>trip between Baltimore </a:t>
            </a:r>
            <a:r>
              <a:rPr sz="2000" dirty="0">
                <a:latin typeface="Calibri"/>
                <a:cs typeface="Calibri"/>
              </a:rPr>
              <a:t>and  </a:t>
            </a:r>
            <a:r>
              <a:rPr sz="2000" spc="-15" dirty="0">
                <a:latin typeface="Calibri"/>
                <a:cs typeface="Calibri"/>
              </a:rPr>
              <a:t>Washington </a:t>
            </a:r>
            <a:r>
              <a:rPr sz="2000" dirty="0">
                <a:latin typeface="Calibri"/>
                <a:cs typeface="Calibri"/>
              </a:rPr>
              <a:t>is </a:t>
            </a:r>
            <a:r>
              <a:rPr sz="2000" spc="-10" dirty="0">
                <a:latin typeface="Calibri"/>
                <a:cs typeface="Calibri"/>
              </a:rPr>
              <a:t>somewhat expensive. </a:t>
            </a:r>
            <a:r>
              <a:rPr sz="2000" dirty="0">
                <a:latin typeface="Calibri"/>
                <a:cs typeface="Calibri"/>
              </a:rPr>
              <a:t>Dulles </a:t>
            </a:r>
            <a:r>
              <a:rPr sz="2000" spc="-5" dirty="0">
                <a:latin typeface="Calibri"/>
                <a:cs typeface="Calibri"/>
              </a:rPr>
              <a:t>International </a:t>
            </a:r>
            <a:r>
              <a:rPr sz="2000" dirty="0">
                <a:latin typeface="Calibri"/>
                <a:cs typeface="Calibri"/>
              </a:rPr>
              <a:t>Airport is a </a:t>
            </a:r>
            <a:r>
              <a:rPr sz="2000" spc="-5" dirty="0">
                <a:latin typeface="Calibri"/>
                <a:cs typeface="Calibri"/>
              </a:rPr>
              <a:t>slightly  </a:t>
            </a:r>
            <a:r>
              <a:rPr sz="2000" spc="-10" dirty="0">
                <a:latin typeface="Calibri"/>
                <a:cs typeface="Calibri"/>
              </a:rPr>
              <a:t>better </a:t>
            </a:r>
            <a:r>
              <a:rPr sz="2000" dirty="0">
                <a:latin typeface="Calibri"/>
                <a:cs typeface="Calibri"/>
              </a:rPr>
              <a:t>choice, </a:t>
            </a:r>
            <a:r>
              <a:rPr sz="2000" spc="-5" dirty="0">
                <a:latin typeface="Calibri"/>
                <a:cs typeface="Calibri"/>
              </a:rPr>
              <a:t>since </a:t>
            </a:r>
            <a:r>
              <a:rPr sz="2000" dirty="0">
                <a:latin typeface="Calibri"/>
                <a:cs typeface="Calibri"/>
              </a:rPr>
              <a:t>it </a:t>
            </a:r>
            <a:r>
              <a:rPr sz="2000" spc="-5" dirty="0">
                <a:latin typeface="Calibri"/>
                <a:cs typeface="Calibri"/>
              </a:rPr>
              <a:t>is </a:t>
            </a:r>
            <a:r>
              <a:rPr sz="2000" spc="-10" dirty="0">
                <a:latin typeface="Calibri"/>
                <a:cs typeface="Calibri"/>
              </a:rPr>
              <a:t>located </a:t>
            </a:r>
            <a:r>
              <a:rPr sz="2000" dirty="0">
                <a:latin typeface="Calibri"/>
                <a:cs typeface="Calibri"/>
              </a:rPr>
              <a:t>closer </a:t>
            </a:r>
            <a:r>
              <a:rPr sz="2000" spc="-15" dirty="0">
                <a:latin typeface="Calibri"/>
                <a:cs typeface="Calibri"/>
              </a:rPr>
              <a:t>to </a:t>
            </a:r>
            <a:r>
              <a:rPr sz="2000" dirty="0">
                <a:latin typeface="Calibri"/>
                <a:cs typeface="Calibri"/>
              </a:rPr>
              <a:t>the </a:t>
            </a:r>
            <a:r>
              <a:rPr sz="2000" spc="-25" dirty="0">
                <a:latin typeface="Calibri"/>
                <a:cs typeface="Calibri"/>
              </a:rPr>
              <a:t>city. </a:t>
            </a:r>
            <a:r>
              <a:rPr sz="2000" b="1" u="heavy" spc="-25" dirty="0">
                <a:uFill>
                  <a:solidFill>
                    <a:srgbClr val="000000"/>
                  </a:solidFill>
                </a:uFill>
                <a:latin typeface="Calibri"/>
                <a:cs typeface="Calibri"/>
              </a:rPr>
              <a:t>However,</a:t>
            </a:r>
            <a:r>
              <a:rPr sz="2000" b="1" spc="-25" dirty="0">
                <a:latin typeface="Calibri"/>
                <a:cs typeface="Calibri"/>
              </a:rPr>
              <a:t> </a:t>
            </a:r>
            <a:r>
              <a:rPr sz="2000" dirty="0">
                <a:latin typeface="Calibri"/>
                <a:cs typeface="Calibri"/>
              </a:rPr>
              <a:t>if a </a:t>
            </a:r>
            <a:r>
              <a:rPr sz="2000" spc="-15" dirty="0">
                <a:latin typeface="Calibri"/>
                <a:cs typeface="Calibri"/>
              </a:rPr>
              <a:t>traveller  </a:t>
            </a:r>
            <a:r>
              <a:rPr sz="2000" spc="-5" dirty="0">
                <a:latin typeface="Calibri"/>
                <a:cs typeface="Calibri"/>
              </a:rPr>
              <a:t>arrives </a:t>
            </a:r>
            <a:r>
              <a:rPr sz="2000" dirty="0">
                <a:latin typeface="Calibri"/>
                <a:cs typeface="Calibri"/>
              </a:rPr>
              <a:t>in the </a:t>
            </a:r>
            <a:r>
              <a:rPr sz="2000" spc="-5" dirty="0">
                <a:latin typeface="Calibri"/>
                <a:cs typeface="Calibri"/>
              </a:rPr>
              <a:t>early evening, he or she will encounter </a:t>
            </a:r>
            <a:r>
              <a:rPr sz="2000" dirty="0">
                <a:latin typeface="Calibri"/>
                <a:cs typeface="Calibri"/>
              </a:rPr>
              <a:t>rush-hour </a:t>
            </a:r>
            <a:r>
              <a:rPr sz="2000" spc="-15" dirty="0">
                <a:latin typeface="Calibri"/>
                <a:cs typeface="Calibri"/>
              </a:rPr>
              <a:t>traffic, </a:t>
            </a:r>
            <a:r>
              <a:rPr sz="2000" dirty="0">
                <a:latin typeface="Calibri"/>
                <a:cs typeface="Calibri"/>
              </a:rPr>
              <a:t>which  is </a:t>
            </a:r>
            <a:r>
              <a:rPr sz="2000" spc="-5" dirty="0">
                <a:latin typeface="Calibri"/>
                <a:cs typeface="Calibri"/>
              </a:rPr>
              <a:t>not </a:t>
            </a:r>
            <a:r>
              <a:rPr sz="2000" dirty="0">
                <a:latin typeface="Calibri"/>
                <a:cs typeface="Calibri"/>
              </a:rPr>
              <a:t>a good </a:t>
            </a:r>
            <a:r>
              <a:rPr sz="2000" spc="-25" dirty="0">
                <a:latin typeface="Calibri"/>
                <a:cs typeface="Calibri"/>
              </a:rPr>
              <a:t>way </a:t>
            </a:r>
            <a:r>
              <a:rPr sz="2000" spc="-15" dirty="0">
                <a:latin typeface="Calibri"/>
                <a:cs typeface="Calibri"/>
              </a:rPr>
              <a:t>to </a:t>
            </a:r>
            <a:r>
              <a:rPr sz="2000" spc="-5" dirty="0">
                <a:latin typeface="Calibri"/>
                <a:cs typeface="Calibri"/>
              </a:rPr>
              <a:t>begin </a:t>
            </a:r>
            <a:r>
              <a:rPr sz="2000" dirty="0">
                <a:latin typeface="Calibri"/>
                <a:cs typeface="Calibri"/>
              </a:rPr>
              <a:t>a </a:t>
            </a:r>
            <a:r>
              <a:rPr sz="2000" spc="-5" dirty="0">
                <a:latin typeface="Calibri"/>
                <a:cs typeface="Calibri"/>
              </a:rPr>
              <a:t>trip </a:t>
            </a:r>
            <a:r>
              <a:rPr sz="2000" spc="-15" dirty="0">
                <a:latin typeface="Calibri"/>
                <a:cs typeface="Calibri"/>
              </a:rPr>
              <a:t>to </a:t>
            </a:r>
            <a:r>
              <a:rPr sz="2000" dirty="0">
                <a:latin typeface="Calibri"/>
                <a:cs typeface="Calibri"/>
              </a:rPr>
              <a:t>the </a:t>
            </a:r>
            <a:r>
              <a:rPr sz="2000" spc="-25" dirty="0">
                <a:latin typeface="Calibri"/>
                <a:cs typeface="Calibri"/>
              </a:rPr>
              <a:t>city. </a:t>
            </a:r>
            <a:r>
              <a:rPr sz="2000" b="1" u="heavy" dirty="0">
                <a:uFill>
                  <a:solidFill>
                    <a:srgbClr val="000000"/>
                  </a:solidFill>
                </a:uFill>
                <a:latin typeface="Calibri"/>
                <a:cs typeface="Calibri"/>
              </a:rPr>
              <a:t>The </a:t>
            </a:r>
            <a:r>
              <a:rPr sz="2000" b="1" u="heavy" spc="-5" dirty="0">
                <a:uFill>
                  <a:solidFill>
                    <a:srgbClr val="000000"/>
                  </a:solidFill>
                </a:uFill>
                <a:latin typeface="Calibri"/>
                <a:cs typeface="Calibri"/>
              </a:rPr>
              <a:t>best </a:t>
            </a:r>
            <a:r>
              <a:rPr sz="2000" b="1" u="heavy" dirty="0">
                <a:uFill>
                  <a:solidFill>
                    <a:srgbClr val="000000"/>
                  </a:solidFill>
                </a:uFill>
                <a:latin typeface="Calibri"/>
                <a:cs typeface="Calibri"/>
              </a:rPr>
              <a:t>choice</a:t>
            </a:r>
            <a:r>
              <a:rPr sz="2000" b="1" dirty="0">
                <a:latin typeface="Calibri"/>
                <a:cs typeface="Calibri"/>
              </a:rPr>
              <a:t> </a:t>
            </a:r>
            <a:r>
              <a:rPr sz="2000" spc="-15" dirty="0">
                <a:latin typeface="Calibri"/>
                <a:cs typeface="Calibri"/>
              </a:rPr>
              <a:t>may </a:t>
            </a:r>
            <a:r>
              <a:rPr sz="2000" spc="-5" dirty="0">
                <a:latin typeface="Calibri"/>
                <a:cs typeface="Calibri"/>
              </a:rPr>
              <a:t>be  </a:t>
            </a:r>
            <a:r>
              <a:rPr sz="2000" spc="-15" dirty="0">
                <a:latin typeface="Calibri"/>
                <a:cs typeface="Calibri"/>
              </a:rPr>
              <a:t>Washington-Reagan </a:t>
            </a:r>
            <a:r>
              <a:rPr sz="2000" spc="-5" dirty="0">
                <a:latin typeface="Calibri"/>
                <a:cs typeface="Calibri"/>
              </a:rPr>
              <a:t>National Airport. </a:t>
            </a:r>
            <a:r>
              <a:rPr sz="2000" spc="-10" dirty="0">
                <a:latin typeface="Calibri"/>
                <a:cs typeface="Calibri"/>
              </a:rPr>
              <a:t>There are two </a:t>
            </a:r>
            <a:r>
              <a:rPr sz="2000" spc="-5" dirty="0">
                <a:latin typeface="Calibri"/>
                <a:cs typeface="Calibri"/>
              </a:rPr>
              <a:t>reasons</a:t>
            </a:r>
            <a:r>
              <a:rPr sz="2000" spc="15" dirty="0">
                <a:latin typeface="Calibri"/>
                <a:cs typeface="Calibri"/>
              </a:rPr>
              <a:t> </a:t>
            </a:r>
            <a:r>
              <a:rPr sz="2000" spc="-15" dirty="0">
                <a:latin typeface="Calibri"/>
                <a:cs typeface="Calibri"/>
              </a:rPr>
              <a:t>for</a:t>
            </a:r>
            <a:endParaRPr sz="2000">
              <a:latin typeface="Calibri"/>
              <a:cs typeface="Calibri"/>
            </a:endParaRPr>
          </a:p>
          <a:p>
            <a:pPr marL="12700" marR="287020">
              <a:lnSpc>
                <a:spcPct val="100000"/>
              </a:lnSpc>
              <a:spcBef>
                <a:spcPts val="5"/>
              </a:spcBef>
            </a:pPr>
            <a:r>
              <a:rPr sz="2000" dirty="0">
                <a:latin typeface="Calibri"/>
                <a:cs typeface="Calibri"/>
              </a:rPr>
              <a:t>this. </a:t>
            </a:r>
            <a:r>
              <a:rPr sz="2000" b="1" u="heavy" spc="-10" dirty="0">
                <a:uFill>
                  <a:solidFill>
                    <a:srgbClr val="000000"/>
                  </a:solidFill>
                </a:uFill>
                <a:latin typeface="Calibri"/>
                <a:cs typeface="Calibri"/>
              </a:rPr>
              <a:t>First,</a:t>
            </a:r>
            <a:r>
              <a:rPr sz="2000" b="1" spc="-10" dirty="0">
                <a:latin typeface="Calibri"/>
                <a:cs typeface="Calibri"/>
              </a:rPr>
              <a:t> </a:t>
            </a:r>
            <a:r>
              <a:rPr sz="2000" dirty="0">
                <a:latin typeface="Calibri"/>
                <a:cs typeface="Calibri"/>
              </a:rPr>
              <a:t>this </a:t>
            </a:r>
            <a:r>
              <a:rPr sz="2000" spc="-5" dirty="0">
                <a:latin typeface="Calibri"/>
                <a:cs typeface="Calibri"/>
              </a:rPr>
              <a:t>airport </a:t>
            </a:r>
            <a:r>
              <a:rPr sz="2000" dirty="0">
                <a:latin typeface="Calibri"/>
                <a:cs typeface="Calibri"/>
              </a:rPr>
              <a:t>is the </a:t>
            </a:r>
            <a:r>
              <a:rPr sz="2000" spc="-5" dirty="0">
                <a:latin typeface="Calibri"/>
                <a:cs typeface="Calibri"/>
              </a:rPr>
              <a:t>closest </a:t>
            </a:r>
            <a:r>
              <a:rPr sz="2000" spc="-15" dirty="0">
                <a:latin typeface="Calibri"/>
                <a:cs typeface="Calibri"/>
              </a:rPr>
              <a:t>to </a:t>
            </a:r>
            <a:r>
              <a:rPr sz="2000" dirty="0">
                <a:latin typeface="Calibri"/>
                <a:cs typeface="Calibri"/>
              </a:rPr>
              <a:t>the </a:t>
            </a:r>
            <a:r>
              <a:rPr sz="2000" spc="-25" dirty="0">
                <a:latin typeface="Calibri"/>
                <a:cs typeface="Calibri"/>
              </a:rPr>
              <a:t>city. </a:t>
            </a:r>
            <a:r>
              <a:rPr sz="2000" b="1" u="heavy" dirty="0">
                <a:uFill>
                  <a:solidFill>
                    <a:srgbClr val="000000"/>
                  </a:solidFill>
                </a:uFill>
                <a:latin typeface="Calibri"/>
                <a:cs typeface="Calibri"/>
              </a:rPr>
              <a:t>Second</a:t>
            </a:r>
            <a:r>
              <a:rPr sz="2000" u="heavy" dirty="0">
                <a:uFill>
                  <a:solidFill>
                    <a:srgbClr val="000000"/>
                  </a:solidFill>
                </a:uFill>
                <a:latin typeface="Calibri"/>
                <a:cs typeface="Calibri"/>
              </a:rPr>
              <a:t>,</a:t>
            </a:r>
            <a:r>
              <a:rPr sz="2000" dirty="0">
                <a:latin typeface="Calibri"/>
                <a:cs typeface="Calibri"/>
              </a:rPr>
              <a:t> it </a:t>
            </a:r>
            <a:r>
              <a:rPr sz="2000" spc="-5" dirty="0">
                <a:latin typeface="Calibri"/>
                <a:cs typeface="Calibri"/>
              </a:rPr>
              <a:t>is </a:t>
            </a:r>
            <a:r>
              <a:rPr sz="2000" spc="-10" dirty="0">
                <a:latin typeface="Calibri"/>
                <a:cs typeface="Calibri"/>
              </a:rPr>
              <a:t>located </a:t>
            </a:r>
            <a:r>
              <a:rPr sz="2000" spc="-5" dirty="0">
                <a:latin typeface="Calibri"/>
                <a:cs typeface="Calibri"/>
              </a:rPr>
              <a:t>on </a:t>
            </a:r>
            <a:r>
              <a:rPr sz="2000" dirty="0">
                <a:latin typeface="Calibri"/>
                <a:cs typeface="Calibri"/>
              </a:rPr>
              <a:t>the  </a:t>
            </a:r>
            <a:r>
              <a:rPr sz="2000" spc="-10" dirty="0">
                <a:latin typeface="Calibri"/>
                <a:cs typeface="Calibri"/>
              </a:rPr>
              <a:t>Metro train </a:t>
            </a:r>
            <a:r>
              <a:rPr sz="2000" spc="-20" dirty="0">
                <a:latin typeface="Calibri"/>
                <a:cs typeface="Calibri"/>
              </a:rPr>
              <a:t>system, </a:t>
            </a:r>
            <a:r>
              <a:rPr sz="2000" dirty="0">
                <a:latin typeface="Calibri"/>
                <a:cs typeface="Calibri"/>
              </a:rPr>
              <a:t>which is a </a:t>
            </a:r>
            <a:r>
              <a:rPr sz="2000" spc="-10" dirty="0">
                <a:latin typeface="Calibri"/>
                <a:cs typeface="Calibri"/>
              </a:rPr>
              <a:t>convenient </a:t>
            </a:r>
            <a:r>
              <a:rPr sz="2000" spc="-5" dirty="0">
                <a:latin typeface="Calibri"/>
                <a:cs typeface="Calibri"/>
              </a:rPr>
              <a:t>method of transportation,  allowing </a:t>
            </a:r>
            <a:r>
              <a:rPr sz="2000" dirty="0">
                <a:latin typeface="Calibri"/>
                <a:cs typeface="Calibri"/>
              </a:rPr>
              <a:t>a </a:t>
            </a:r>
            <a:r>
              <a:rPr sz="2000" spc="-15" dirty="0">
                <a:latin typeface="Calibri"/>
                <a:cs typeface="Calibri"/>
              </a:rPr>
              <a:t>traveller to </a:t>
            </a:r>
            <a:r>
              <a:rPr sz="2000" spc="-20" dirty="0">
                <a:latin typeface="Calibri"/>
                <a:cs typeface="Calibri"/>
              </a:rPr>
              <a:t>travel </a:t>
            </a:r>
            <a:r>
              <a:rPr sz="2000" spc="-10" dirty="0">
                <a:latin typeface="Calibri"/>
                <a:cs typeface="Calibri"/>
              </a:rPr>
              <a:t>almost </a:t>
            </a:r>
            <a:r>
              <a:rPr sz="2000" spc="-5" dirty="0">
                <a:latin typeface="Calibri"/>
                <a:cs typeface="Calibri"/>
              </a:rPr>
              <a:t>anywhere he or she </a:t>
            </a:r>
            <a:r>
              <a:rPr sz="2000" spc="-15" dirty="0">
                <a:latin typeface="Calibri"/>
                <a:cs typeface="Calibri"/>
              </a:rPr>
              <a:t>likes </a:t>
            </a:r>
            <a:r>
              <a:rPr sz="2000" dirty="0">
                <a:latin typeface="Calibri"/>
                <a:cs typeface="Calibri"/>
              </a:rPr>
              <a:t>in the city </a:t>
            </a:r>
            <a:r>
              <a:rPr sz="2000" spc="-5" dirty="0">
                <a:latin typeface="Calibri"/>
                <a:cs typeface="Calibri"/>
              </a:rPr>
              <a:t>of  </a:t>
            </a:r>
            <a:r>
              <a:rPr sz="2000" spc="-15" dirty="0">
                <a:latin typeface="Calibri"/>
                <a:cs typeface="Calibri"/>
              </a:rPr>
              <a:t>Washington.</a:t>
            </a:r>
            <a:endParaRPr sz="2000">
              <a:latin typeface="Calibri"/>
              <a:cs typeface="Calibri"/>
            </a:endParaRPr>
          </a:p>
        </p:txBody>
      </p:sp>
      <p:graphicFrame>
        <p:nvGraphicFramePr>
          <p:cNvPr id="8" name="object 8"/>
          <p:cNvGraphicFramePr>
            <a:graphicFrameLocks noGrp="1"/>
          </p:cNvGraphicFramePr>
          <p:nvPr/>
        </p:nvGraphicFramePr>
        <p:xfrm>
          <a:off x="137210" y="1058672"/>
          <a:ext cx="8855708" cy="598930"/>
        </p:xfrm>
        <a:graphic>
          <a:graphicData uri="http://schemas.openxmlformats.org/drawingml/2006/table">
            <a:tbl>
              <a:tblPr firstRow="1" bandRow="1">
                <a:tableStyleId>{2D5ABB26-0587-4C30-8999-92F81FD0307C}</a:tableStyleId>
              </a:tblPr>
              <a:tblGrid>
                <a:gridCol w="1374140"/>
                <a:gridCol w="1985010"/>
                <a:gridCol w="1954529"/>
                <a:gridCol w="1771014"/>
                <a:gridCol w="1771015"/>
              </a:tblGrid>
              <a:tr h="299465">
                <a:tc>
                  <a:txBody>
                    <a:bodyPr/>
                    <a:lstStyle/>
                    <a:p>
                      <a:pPr algn="ctr">
                        <a:lnSpc>
                          <a:spcPct val="100000"/>
                        </a:lnSpc>
                        <a:spcBef>
                          <a:spcPts val="130"/>
                        </a:spcBef>
                      </a:pPr>
                      <a:r>
                        <a:rPr sz="1600" spc="-5" dirty="0">
                          <a:latin typeface="Times New Roman"/>
                          <a:cs typeface="Times New Roman"/>
                        </a:rPr>
                        <a:t>Second</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130"/>
                        </a:spcBef>
                      </a:pPr>
                      <a:r>
                        <a:rPr sz="1600" spc="-5" dirty="0">
                          <a:latin typeface="Times New Roman"/>
                          <a:cs typeface="Times New Roman"/>
                        </a:rPr>
                        <a:t>Also</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0005" algn="ctr">
                        <a:lnSpc>
                          <a:spcPct val="100000"/>
                        </a:lnSpc>
                        <a:spcBef>
                          <a:spcPts val="130"/>
                        </a:spcBef>
                      </a:pPr>
                      <a:r>
                        <a:rPr sz="1600" spc="-5" dirty="0">
                          <a:latin typeface="Times New Roman"/>
                          <a:cs typeface="Times New Roman"/>
                        </a:rPr>
                        <a:t>Another reason is</a:t>
                      </a:r>
                      <a:r>
                        <a:rPr sz="1600" spc="5" dirty="0">
                          <a:latin typeface="Times New Roman"/>
                          <a:cs typeface="Times New Roman"/>
                        </a:rPr>
                        <a:t> </a:t>
                      </a:r>
                      <a:r>
                        <a:rPr sz="1600" spc="-5" dirty="0">
                          <a:latin typeface="Times New Roman"/>
                          <a:cs typeface="Times New Roman"/>
                        </a:rPr>
                        <a:t>that</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130"/>
                        </a:spcBef>
                      </a:pPr>
                      <a:r>
                        <a:rPr sz="1600" spc="-5" dirty="0">
                          <a:latin typeface="Times New Roman"/>
                          <a:cs typeface="Times New Roman"/>
                        </a:rPr>
                        <a:t>For</a:t>
                      </a:r>
                      <a:r>
                        <a:rPr sz="1600" spc="-10" dirty="0">
                          <a:latin typeface="Times New Roman"/>
                          <a:cs typeface="Times New Roman"/>
                        </a:rPr>
                        <a:t> example</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130"/>
                        </a:spcBef>
                      </a:pPr>
                      <a:r>
                        <a:rPr sz="1600" spc="-5" dirty="0">
                          <a:latin typeface="Times New Roman"/>
                          <a:cs typeface="Times New Roman"/>
                        </a:rPr>
                        <a:t>Moreover</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99465">
                <a:tc>
                  <a:txBody>
                    <a:bodyPr/>
                    <a:lstStyle/>
                    <a:p>
                      <a:pPr algn="ctr">
                        <a:lnSpc>
                          <a:spcPct val="100000"/>
                        </a:lnSpc>
                        <a:spcBef>
                          <a:spcPts val="130"/>
                        </a:spcBef>
                      </a:pPr>
                      <a:r>
                        <a:rPr sz="1600" spc="-5" dirty="0">
                          <a:latin typeface="Times New Roman"/>
                          <a:cs typeface="Times New Roman"/>
                        </a:rPr>
                        <a:t>However</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130"/>
                        </a:spcBef>
                      </a:pPr>
                      <a:r>
                        <a:rPr sz="1600" spc="-5" dirty="0">
                          <a:latin typeface="Times New Roman"/>
                          <a:cs typeface="Times New Roman"/>
                        </a:rPr>
                        <a:t>On the other</a:t>
                      </a:r>
                      <a:r>
                        <a:rPr sz="1600" spc="-10" dirty="0">
                          <a:latin typeface="Times New Roman"/>
                          <a:cs typeface="Times New Roman"/>
                        </a:rPr>
                        <a:t> </a:t>
                      </a:r>
                      <a:r>
                        <a:rPr sz="1600" spc="-5" dirty="0">
                          <a:latin typeface="Times New Roman"/>
                          <a:cs typeface="Times New Roman"/>
                        </a:rPr>
                        <a:t>hand</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130"/>
                        </a:spcBef>
                      </a:pPr>
                      <a:r>
                        <a:rPr sz="1600" spc="-5" dirty="0">
                          <a:latin typeface="Times New Roman"/>
                          <a:cs typeface="Times New Roman"/>
                        </a:rPr>
                        <a:t>First</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44450" algn="ctr">
                        <a:lnSpc>
                          <a:spcPct val="100000"/>
                        </a:lnSpc>
                        <a:spcBef>
                          <a:spcPts val="130"/>
                        </a:spcBef>
                      </a:pPr>
                      <a:r>
                        <a:rPr sz="1600" spc="-5" dirty="0">
                          <a:latin typeface="Times New Roman"/>
                          <a:cs typeface="Times New Roman"/>
                        </a:rPr>
                        <a:t>One reason is</a:t>
                      </a:r>
                      <a:r>
                        <a:rPr sz="1600" spc="-10" dirty="0">
                          <a:latin typeface="Times New Roman"/>
                          <a:cs typeface="Times New Roman"/>
                        </a:rPr>
                        <a:t> </a:t>
                      </a:r>
                      <a:r>
                        <a:rPr sz="1600" spc="-5" dirty="0">
                          <a:latin typeface="Times New Roman"/>
                          <a:cs typeface="Times New Roman"/>
                        </a:rPr>
                        <a:t>that</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130"/>
                        </a:spcBef>
                      </a:pPr>
                      <a:r>
                        <a:rPr sz="1600" spc="-5" dirty="0">
                          <a:latin typeface="Times New Roman"/>
                          <a:cs typeface="Times New Roman"/>
                        </a:rPr>
                        <a:t>The </a:t>
                      </a:r>
                      <a:r>
                        <a:rPr sz="1600" dirty="0">
                          <a:latin typeface="Times New Roman"/>
                          <a:cs typeface="Times New Roman"/>
                        </a:rPr>
                        <a:t>best</a:t>
                      </a:r>
                      <a:r>
                        <a:rPr sz="1600" spc="-5" dirty="0">
                          <a:latin typeface="Times New Roman"/>
                          <a:cs typeface="Times New Roman"/>
                        </a:rPr>
                        <a:t> choice</a:t>
                      </a:r>
                      <a:endParaRPr sz="1600">
                        <a:latin typeface="Times New Roman"/>
                        <a:cs typeface="Times New Roman"/>
                      </a:endParaRPr>
                    </a:p>
                  </a:txBody>
                  <a:tcPr marL="0" marR="0" marT="16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9" name="object 9"/>
          <p:cNvSpPr txBox="1"/>
          <p:nvPr/>
        </p:nvSpPr>
        <p:spPr>
          <a:xfrm>
            <a:off x="222300" y="574928"/>
            <a:ext cx="6614795"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Times New Roman"/>
                <a:cs typeface="Times New Roman"/>
              </a:rPr>
              <a:t>Decide which </a:t>
            </a:r>
            <a:r>
              <a:rPr sz="2400" b="1" dirty="0">
                <a:latin typeface="Times New Roman"/>
                <a:cs typeface="Times New Roman"/>
              </a:rPr>
              <a:t>transitions to </a:t>
            </a:r>
            <a:r>
              <a:rPr sz="2400" b="1" spc="-5" dirty="0">
                <a:latin typeface="Times New Roman"/>
                <a:cs typeface="Times New Roman"/>
              </a:rPr>
              <a:t>use </a:t>
            </a:r>
            <a:r>
              <a:rPr sz="2400" b="1" spc="-15" dirty="0">
                <a:latin typeface="Times New Roman"/>
                <a:cs typeface="Times New Roman"/>
              </a:rPr>
              <a:t>from </a:t>
            </a:r>
            <a:r>
              <a:rPr sz="2400" b="1" spc="-5" dirty="0">
                <a:latin typeface="Times New Roman"/>
                <a:cs typeface="Times New Roman"/>
              </a:rPr>
              <a:t>the </a:t>
            </a:r>
            <a:r>
              <a:rPr sz="2400" b="1" dirty="0">
                <a:latin typeface="Times New Roman"/>
                <a:cs typeface="Times New Roman"/>
              </a:rPr>
              <a:t>list</a:t>
            </a:r>
            <a:r>
              <a:rPr sz="2400" b="1" spc="15" dirty="0">
                <a:latin typeface="Times New Roman"/>
                <a:cs typeface="Times New Roman"/>
              </a:rPr>
              <a:t> </a:t>
            </a:r>
            <a:r>
              <a:rPr sz="2400" b="1" spc="-25" dirty="0">
                <a:latin typeface="Times New Roman"/>
                <a:cs typeface="Times New Roman"/>
              </a:rPr>
              <a:t>below.</a:t>
            </a:r>
            <a:endParaRPr sz="2400">
              <a:latin typeface="Times New Roman"/>
              <a:cs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985824" y="965431"/>
            <a:ext cx="4500576" cy="750847"/>
          </a:xfrm>
          <a:prstGeom prst="rect">
            <a:avLst/>
          </a:prstGeom>
        </p:spPr>
        <p:txBody>
          <a:bodyPr vert="horz" wrap="square" lIns="0" tIns="12065" rIns="0" bIns="0" rtlCol="0">
            <a:spAutoFit/>
          </a:bodyPr>
          <a:lstStyle/>
          <a:p>
            <a:pPr marL="12700">
              <a:lnSpc>
                <a:spcPct val="100000"/>
              </a:lnSpc>
              <a:spcBef>
                <a:spcPts val="95"/>
              </a:spcBef>
            </a:pPr>
            <a:r>
              <a:rPr spc="-20" dirty="0">
                <a:solidFill>
                  <a:srgbClr val="4F6128"/>
                </a:solidFill>
                <a:latin typeface="Calibri"/>
                <a:cs typeface="Calibri"/>
              </a:rPr>
              <a:t>Review:</a:t>
            </a:r>
          </a:p>
        </p:txBody>
      </p:sp>
      <p:sp>
        <p:nvSpPr>
          <p:cNvPr id="4" name="object 4"/>
          <p:cNvSpPr txBox="1"/>
          <p:nvPr/>
        </p:nvSpPr>
        <p:spPr>
          <a:xfrm>
            <a:off x="353059" y="1707006"/>
            <a:ext cx="8524875" cy="3378835"/>
          </a:xfrm>
          <a:prstGeom prst="rect">
            <a:avLst/>
          </a:prstGeom>
        </p:spPr>
        <p:txBody>
          <a:bodyPr vert="horz" wrap="square" lIns="0" tIns="12065" rIns="0" bIns="0" rtlCol="0">
            <a:spAutoFit/>
          </a:bodyPr>
          <a:lstStyle/>
          <a:p>
            <a:pPr marL="299085" marR="5080" indent="-287020" algn="just">
              <a:lnSpc>
                <a:spcPct val="100000"/>
              </a:lnSpc>
              <a:spcBef>
                <a:spcPts val="95"/>
              </a:spcBef>
              <a:buFont typeface="Wingdings"/>
              <a:buChar char=""/>
              <a:tabLst>
                <a:tab pos="299720" algn="l"/>
              </a:tabLst>
            </a:pPr>
            <a:r>
              <a:rPr sz="2800" b="1" spc="-25" dirty="0">
                <a:solidFill>
                  <a:srgbClr val="4F6128"/>
                </a:solidFill>
                <a:latin typeface="Calibri"/>
                <a:cs typeface="Calibri"/>
              </a:rPr>
              <a:t>Transition </a:t>
            </a:r>
            <a:r>
              <a:rPr sz="2800" b="1" spc="-5" dirty="0">
                <a:solidFill>
                  <a:srgbClr val="4F6128"/>
                </a:solidFill>
                <a:latin typeface="Calibri"/>
                <a:cs typeface="Calibri"/>
              </a:rPr>
              <a:t>Signals </a:t>
            </a:r>
            <a:r>
              <a:rPr sz="2800" spc="-20" dirty="0">
                <a:solidFill>
                  <a:srgbClr val="4F6128"/>
                </a:solidFill>
                <a:latin typeface="Calibri"/>
                <a:cs typeface="Calibri"/>
              </a:rPr>
              <a:t>are words </a:t>
            </a:r>
            <a:r>
              <a:rPr sz="2800" spc="-5" dirty="0">
                <a:solidFill>
                  <a:srgbClr val="4F6128"/>
                </a:solidFill>
                <a:latin typeface="Calibri"/>
                <a:cs typeface="Calibri"/>
              </a:rPr>
              <a:t>or </a:t>
            </a:r>
            <a:r>
              <a:rPr sz="2800" spc="-15" dirty="0">
                <a:solidFill>
                  <a:srgbClr val="4F6128"/>
                </a:solidFill>
                <a:latin typeface="Calibri"/>
                <a:cs typeface="Calibri"/>
              </a:rPr>
              <a:t>phrases </a:t>
            </a:r>
            <a:r>
              <a:rPr sz="2800" spc="-10" dirty="0">
                <a:solidFill>
                  <a:srgbClr val="4F6128"/>
                </a:solidFill>
                <a:latin typeface="Calibri"/>
                <a:cs typeface="Calibri"/>
              </a:rPr>
              <a:t>that connect </a:t>
            </a:r>
            <a:r>
              <a:rPr sz="2800" spc="-5" dirty="0">
                <a:solidFill>
                  <a:srgbClr val="4F6128"/>
                </a:solidFill>
                <a:latin typeface="Calibri"/>
                <a:cs typeface="Calibri"/>
              </a:rPr>
              <a:t>the  ideas in </a:t>
            </a:r>
            <a:r>
              <a:rPr sz="2800" spc="-10" dirty="0">
                <a:solidFill>
                  <a:srgbClr val="4F6128"/>
                </a:solidFill>
                <a:latin typeface="Calibri"/>
                <a:cs typeface="Calibri"/>
              </a:rPr>
              <a:t>one </a:t>
            </a:r>
            <a:r>
              <a:rPr sz="2800" spc="-15" dirty="0">
                <a:solidFill>
                  <a:srgbClr val="4F6128"/>
                </a:solidFill>
                <a:latin typeface="Calibri"/>
                <a:cs typeface="Calibri"/>
              </a:rPr>
              <a:t>sentence </a:t>
            </a:r>
            <a:r>
              <a:rPr sz="2800" spc="-5" dirty="0">
                <a:solidFill>
                  <a:srgbClr val="4F6128"/>
                </a:solidFill>
                <a:latin typeface="Calibri"/>
                <a:cs typeface="Calibri"/>
              </a:rPr>
              <a:t>with the idea in another </a:t>
            </a:r>
            <a:r>
              <a:rPr sz="2800" spc="-15" dirty="0">
                <a:solidFill>
                  <a:srgbClr val="4F6128"/>
                </a:solidFill>
                <a:latin typeface="Calibri"/>
                <a:cs typeface="Calibri"/>
              </a:rPr>
              <a:t>sentence.  </a:t>
            </a:r>
            <a:r>
              <a:rPr sz="2800" spc="-5" dirty="0">
                <a:solidFill>
                  <a:srgbClr val="4F6128"/>
                </a:solidFill>
                <a:latin typeface="Calibri"/>
                <a:cs typeface="Calibri"/>
              </a:rPr>
              <a:t>Such as: </a:t>
            </a:r>
            <a:r>
              <a:rPr sz="2800" i="1" spc="-15" dirty="0">
                <a:solidFill>
                  <a:srgbClr val="4F6128"/>
                </a:solidFill>
                <a:latin typeface="Calibri"/>
                <a:cs typeface="Calibri"/>
              </a:rPr>
              <a:t>first/second, </a:t>
            </a:r>
            <a:r>
              <a:rPr sz="2800" i="1" spc="-10" dirty="0">
                <a:solidFill>
                  <a:srgbClr val="4F6128"/>
                </a:solidFill>
                <a:latin typeface="Calibri"/>
                <a:cs typeface="Calibri"/>
              </a:rPr>
              <a:t>furthermore, </a:t>
            </a:r>
            <a:r>
              <a:rPr sz="2800" i="1" spc="-5" dirty="0">
                <a:solidFill>
                  <a:srgbClr val="4F6128"/>
                </a:solidFill>
                <a:latin typeface="Calibri"/>
                <a:cs typeface="Calibri"/>
              </a:rPr>
              <a:t>on the other hand, </a:t>
            </a:r>
            <a:r>
              <a:rPr sz="2800" i="1" spc="-20" dirty="0">
                <a:solidFill>
                  <a:srgbClr val="4F6128"/>
                </a:solidFill>
                <a:latin typeface="Calibri"/>
                <a:cs typeface="Calibri"/>
              </a:rPr>
              <a:t>for  </a:t>
            </a:r>
            <a:r>
              <a:rPr sz="2800" i="1" spc="-25" dirty="0">
                <a:solidFill>
                  <a:srgbClr val="4F6128"/>
                </a:solidFill>
                <a:latin typeface="Calibri"/>
                <a:cs typeface="Calibri"/>
              </a:rPr>
              <a:t>example, </a:t>
            </a:r>
            <a:r>
              <a:rPr sz="2800" i="1" spc="-5" dirty="0">
                <a:solidFill>
                  <a:srgbClr val="4F6128"/>
                </a:solidFill>
                <a:latin typeface="Calibri"/>
                <a:cs typeface="Calibri"/>
              </a:rPr>
              <a:t>in </a:t>
            </a:r>
            <a:r>
              <a:rPr sz="2800" i="1" spc="-10" dirty="0">
                <a:solidFill>
                  <a:srgbClr val="4F6128"/>
                </a:solidFill>
                <a:latin typeface="Calibri"/>
                <a:cs typeface="Calibri"/>
              </a:rPr>
              <a:t>conclusion, </a:t>
            </a:r>
            <a:r>
              <a:rPr sz="2800" i="1" spc="-20" dirty="0">
                <a:solidFill>
                  <a:srgbClr val="4F6128"/>
                </a:solidFill>
                <a:latin typeface="Calibri"/>
                <a:cs typeface="Calibri"/>
              </a:rPr>
              <a:t>to </a:t>
            </a:r>
            <a:r>
              <a:rPr sz="2800" i="1" spc="-10" dirty="0">
                <a:solidFill>
                  <a:srgbClr val="4F6128"/>
                </a:solidFill>
                <a:latin typeface="Calibri"/>
                <a:cs typeface="Calibri"/>
              </a:rPr>
              <a:t>sum </a:t>
            </a:r>
            <a:r>
              <a:rPr sz="2800" i="1" dirty="0">
                <a:solidFill>
                  <a:srgbClr val="4F6128"/>
                </a:solidFill>
                <a:latin typeface="Calibri"/>
                <a:cs typeface="Calibri"/>
              </a:rPr>
              <a:t>up </a:t>
            </a:r>
            <a:r>
              <a:rPr sz="2800" spc="-5" dirty="0">
                <a:solidFill>
                  <a:srgbClr val="4F6128"/>
                </a:solidFill>
                <a:latin typeface="Calibri"/>
                <a:cs typeface="Calibri"/>
              </a:rPr>
              <a:t>and</a:t>
            </a:r>
            <a:r>
              <a:rPr sz="2800" spc="95" dirty="0">
                <a:solidFill>
                  <a:srgbClr val="4F6128"/>
                </a:solidFill>
                <a:latin typeface="Calibri"/>
                <a:cs typeface="Calibri"/>
              </a:rPr>
              <a:t> </a:t>
            </a:r>
            <a:r>
              <a:rPr sz="2800" spc="-15" dirty="0">
                <a:solidFill>
                  <a:srgbClr val="4F6128"/>
                </a:solidFill>
                <a:latin typeface="Calibri"/>
                <a:cs typeface="Calibri"/>
              </a:rPr>
              <a:t>etc.</a:t>
            </a:r>
            <a:endParaRPr sz="2800" dirty="0">
              <a:latin typeface="Calibri"/>
              <a:cs typeface="Calibri"/>
            </a:endParaRPr>
          </a:p>
          <a:p>
            <a:pPr>
              <a:lnSpc>
                <a:spcPct val="100000"/>
              </a:lnSpc>
              <a:spcBef>
                <a:spcPts val="5"/>
              </a:spcBef>
              <a:buClr>
                <a:srgbClr val="4F6128"/>
              </a:buClr>
              <a:buFont typeface="Wingdings"/>
              <a:buChar char=""/>
            </a:pPr>
            <a:endParaRPr sz="2500" dirty="0">
              <a:latin typeface="Times New Roman"/>
              <a:cs typeface="Times New Roman"/>
            </a:endParaRPr>
          </a:p>
          <a:p>
            <a:pPr marL="299085" marR="135255" indent="-287020">
              <a:lnSpc>
                <a:spcPct val="100000"/>
              </a:lnSpc>
              <a:buFont typeface="Wingdings"/>
              <a:buChar char=""/>
              <a:tabLst>
                <a:tab pos="299720" algn="l"/>
              </a:tabLst>
            </a:pPr>
            <a:r>
              <a:rPr sz="2800" b="1" spc="-5" dirty="0">
                <a:solidFill>
                  <a:srgbClr val="4F6128"/>
                </a:solidFill>
                <a:latin typeface="Calibri"/>
                <a:cs typeface="Calibri"/>
              </a:rPr>
              <a:t>Using </a:t>
            </a:r>
            <a:r>
              <a:rPr sz="2800" b="1" spc="-25" dirty="0">
                <a:solidFill>
                  <a:srgbClr val="4F6128"/>
                </a:solidFill>
                <a:latin typeface="Calibri"/>
                <a:cs typeface="Calibri"/>
              </a:rPr>
              <a:t>Transition </a:t>
            </a:r>
            <a:r>
              <a:rPr sz="2800" b="1" spc="-5" dirty="0">
                <a:solidFill>
                  <a:srgbClr val="4F6128"/>
                </a:solidFill>
                <a:latin typeface="Calibri"/>
                <a:cs typeface="Calibri"/>
              </a:rPr>
              <a:t>Signals </a:t>
            </a:r>
            <a:r>
              <a:rPr sz="2800" spc="-20" dirty="0">
                <a:solidFill>
                  <a:srgbClr val="4F6128"/>
                </a:solidFill>
                <a:latin typeface="Calibri"/>
                <a:cs typeface="Calibri"/>
              </a:rPr>
              <a:t>makes </a:t>
            </a:r>
            <a:r>
              <a:rPr sz="2800" spc="-5" dirty="0">
                <a:solidFill>
                  <a:srgbClr val="4F6128"/>
                </a:solidFill>
                <a:latin typeface="Calibri"/>
                <a:cs typeface="Calibri"/>
              </a:rPr>
              <a:t>our </a:t>
            </a:r>
            <a:r>
              <a:rPr sz="2800" spc="-20" dirty="0">
                <a:solidFill>
                  <a:srgbClr val="4F6128"/>
                </a:solidFill>
                <a:latin typeface="Calibri"/>
                <a:cs typeface="Calibri"/>
              </a:rPr>
              <a:t>paragraph </a:t>
            </a:r>
            <a:r>
              <a:rPr sz="2800" spc="-10" dirty="0">
                <a:solidFill>
                  <a:srgbClr val="4F6128"/>
                </a:solidFill>
                <a:latin typeface="Calibri"/>
                <a:cs typeface="Calibri"/>
              </a:rPr>
              <a:t>smoother  </a:t>
            </a:r>
            <a:r>
              <a:rPr sz="2800" spc="-5" dirty="0">
                <a:solidFill>
                  <a:srgbClr val="4F6128"/>
                </a:solidFill>
                <a:latin typeface="Calibri"/>
                <a:cs typeface="Calibri"/>
              </a:rPr>
              <a:t>and </a:t>
            </a:r>
            <a:r>
              <a:rPr sz="2800" spc="-15" dirty="0">
                <a:solidFill>
                  <a:srgbClr val="4F6128"/>
                </a:solidFill>
                <a:latin typeface="Calibri"/>
                <a:cs typeface="Calibri"/>
              </a:rPr>
              <a:t>helps </a:t>
            </a:r>
            <a:r>
              <a:rPr sz="2800" spc="-10" dirty="0">
                <a:solidFill>
                  <a:srgbClr val="4F6128"/>
                </a:solidFill>
                <a:latin typeface="Calibri"/>
                <a:cs typeface="Calibri"/>
              </a:rPr>
              <a:t>our reader </a:t>
            </a:r>
            <a:r>
              <a:rPr sz="2800" spc="-20" dirty="0">
                <a:solidFill>
                  <a:srgbClr val="4F6128"/>
                </a:solidFill>
                <a:latin typeface="Calibri"/>
                <a:cs typeface="Calibri"/>
              </a:rPr>
              <a:t>understand </a:t>
            </a:r>
            <a:r>
              <a:rPr sz="2800" spc="-10" dirty="0">
                <a:solidFill>
                  <a:srgbClr val="4F6128"/>
                </a:solidFill>
                <a:latin typeface="Calibri"/>
                <a:cs typeface="Calibri"/>
              </a:rPr>
              <a:t>our </a:t>
            </a:r>
            <a:r>
              <a:rPr sz="2800" spc="-20" dirty="0">
                <a:solidFill>
                  <a:srgbClr val="4F6128"/>
                </a:solidFill>
                <a:latin typeface="Calibri"/>
                <a:cs typeface="Calibri"/>
              </a:rPr>
              <a:t>paragraph </a:t>
            </a:r>
            <a:r>
              <a:rPr sz="2800" spc="-15" dirty="0">
                <a:solidFill>
                  <a:srgbClr val="4F6128"/>
                </a:solidFill>
                <a:latin typeface="Calibri"/>
                <a:cs typeface="Calibri"/>
              </a:rPr>
              <a:t>more  </a:t>
            </a:r>
            <a:r>
              <a:rPr sz="2800" spc="-30" dirty="0">
                <a:solidFill>
                  <a:srgbClr val="4F6128"/>
                </a:solidFill>
                <a:latin typeface="Calibri"/>
                <a:cs typeface="Calibri"/>
              </a:rPr>
              <a:t>easily.</a:t>
            </a:r>
            <a:endParaRPr sz="2800" dirty="0">
              <a:latin typeface="Calibri"/>
              <a:cs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724660" y="316179"/>
            <a:ext cx="5857875" cy="560070"/>
          </a:xfrm>
          <a:prstGeom prst="rect">
            <a:avLst/>
          </a:prstGeom>
        </p:spPr>
        <p:txBody>
          <a:bodyPr vert="horz" wrap="square" lIns="0" tIns="13335" rIns="0" bIns="0" rtlCol="0">
            <a:spAutoFit/>
          </a:bodyPr>
          <a:lstStyle/>
          <a:p>
            <a:pPr marL="12700">
              <a:lnSpc>
                <a:spcPct val="100000"/>
              </a:lnSpc>
              <a:spcBef>
                <a:spcPts val="105"/>
              </a:spcBef>
            </a:pPr>
            <a:r>
              <a:rPr sz="3500" b="1" spc="-5" dirty="0">
                <a:solidFill>
                  <a:srgbClr val="2A5A05"/>
                </a:solidFill>
                <a:latin typeface="Times New Roman"/>
                <a:cs typeface="Times New Roman"/>
              </a:rPr>
              <a:t>Qualities </a:t>
            </a:r>
            <a:r>
              <a:rPr sz="3500" b="1" dirty="0">
                <a:solidFill>
                  <a:srgbClr val="2A5A05"/>
                </a:solidFill>
                <a:latin typeface="Times New Roman"/>
                <a:cs typeface="Times New Roman"/>
              </a:rPr>
              <a:t>of a Good</a:t>
            </a:r>
            <a:r>
              <a:rPr sz="3500" b="1" spc="-45" dirty="0">
                <a:solidFill>
                  <a:srgbClr val="2A5A05"/>
                </a:solidFill>
                <a:latin typeface="Times New Roman"/>
                <a:cs typeface="Times New Roman"/>
              </a:rPr>
              <a:t> </a:t>
            </a:r>
            <a:r>
              <a:rPr sz="3500" b="1" dirty="0">
                <a:solidFill>
                  <a:srgbClr val="2A5A05"/>
                </a:solidFill>
                <a:latin typeface="Times New Roman"/>
                <a:cs typeface="Times New Roman"/>
              </a:rPr>
              <a:t>Paragraph</a:t>
            </a:r>
            <a:endParaRPr sz="3500">
              <a:latin typeface="Times New Roman"/>
              <a:cs typeface="Times New Roman"/>
            </a:endParaRPr>
          </a:p>
        </p:txBody>
      </p:sp>
      <p:sp>
        <p:nvSpPr>
          <p:cNvPr id="5" name="object 5"/>
          <p:cNvSpPr txBox="1">
            <a:spLocks noGrp="1"/>
          </p:cNvSpPr>
          <p:nvPr>
            <p:ph type="title"/>
          </p:nvPr>
        </p:nvSpPr>
        <p:spPr>
          <a:xfrm>
            <a:off x="866647" y="1119378"/>
            <a:ext cx="7335520" cy="574040"/>
          </a:xfrm>
          <a:prstGeom prst="rect">
            <a:avLst/>
          </a:prstGeom>
        </p:spPr>
        <p:txBody>
          <a:bodyPr vert="horz" wrap="square" lIns="0" tIns="12700" rIns="0" bIns="0" rtlCol="0">
            <a:spAutoFit/>
          </a:bodyPr>
          <a:lstStyle/>
          <a:p>
            <a:pPr marL="12700">
              <a:lnSpc>
                <a:spcPct val="100000"/>
              </a:lnSpc>
              <a:spcBef>
                <a:spcPts val="100"/>
              </a:spcBef>
            </a:pPr>
            <a:r>
              <a:rPr sz="3600" spc="-5" dirty="0"/>
              <a:t>How to </a:t>
            </a:r>
            <a:r>
              <a:rPr sz="3600" spc="-15" dirty="0"/>
              <a:t>Write </a:t>
            </a:r>
            <a:r>
              <a:rPr sz="3600" spc="-5" dirty="0"/>
              <a:t>an Effective</a:t>
            </a:r>
            <a:r>
              <a:rPr sz="3600" spc="-15" dirty="0"/>
              <a:t> </a:t>
            </a:r>
            <a:r>
              <a:rPr sz="3600" spc="-5" dirty="0"/>
              <a:t>Paragraph</a:t>
            </a:r>
            <a:endParaRPr sz="3600"/>
          </a:p>
        </p:txBody>
      </p:sp>
      <p:sp>
        <p:nvSpPr>
          <p:cNvPr id="6" name="object 6"/>
          <p:cNvSpPr txBox="1"/>
          <p:nvPr/>
        </p:nvSpPr>
        <p:spPr>
          <a:xfrm>
            <a:off x="680415" y="2018487"/>
            <a:ext cx="6155690" cy="2475037"/>
          </a:xfrm>
          <a:prstGeom prst="rect">
            <a:avLst/>
          </a:prstGeom>
        </p:spPr>
        <p:txBody>
          <a:bodyPr vert="horz" wrap="square" lIns="0" tIns="12700" rIns="0" bIns="0" rtlCol="0">
            <a:spAutoFit/>
          </a:bodyPr>
          <a:lstStyle/>
          <a:p>
            <a:pPr marL="397510" indent="-187325">
              <a:lnSpc>
                <a:spcPct val="100000"/>
              </a:lnSpc>
              <a:spcBef>
                <a:spcPts val="185"/>
              </a:spcBef>
              <a:buSzPct val="96875"/>
              <a:buFont typeface="Wingdings"/>
              <a:buChar char=""/>
              <a:tabLst>
                <a:tab pos="398145" algn="l"/>
              </a:tabLst>
            </a:pPr>
            <a:r>
              <a:rPr sz="3200" b="1" dirty="0" smtClean="0">
                <a:solidFill>
                  <a:srgbClr val="4F6128"/>
                </a:solidFill>
                <a:latin typeface="Calibri"/>
                <a:cs typeface="Calibri"/>
              </a:rPr>
              <a:t>An </a:t>
            </a:r>
            <a:r>
              <a:rPr sz="3200" b="1" spc="-25" dirty="0">
                <a:solidFill>
                  <a:srgbClr val="4F6128"/>
                </a:solidFill>
                <a:latin typeface="Calibri"/>
                <a:cs typeface="Calibri"/>
              </a:rPr>
              <a:t>Effective</a:t>
            </a:r>
            <a:r>
              <a:rPr sz="3200" b="1" spc="-10" dirty="0">
                <a:solidFill>
                  <a:srgbClr val="4F6128"/>
                </a:solidFill>
                <a:latin typeface="Calibri"/>
                <a:cs typeface="Calibri"/>
              </a:rPr>
              <a:t> </a:t>
            </a:r>
            <a:r>
              <a:rPr sz="3200" b="1" spc="-25" dirty="0">
                <a:solidFill>
                  <a:srgbClr val="4F6128"/>
                </a:solidFill>
                <a:latin typeface="Calibri"/>
                <a:cs typeface="Calibri"/>
              </a:rPr>
              <a:t>Paragraph</a:t>
            </a:r>
            <a:endParaRPr sz="3200" dirty="0">
              <a:latin typeface="Calibri"/>
              <a:cs typeface="Calibri"/>
            </a:endParaRPr>
          </a:p>
          <a:p>
            <a:pPr marL="397510" indent="-187325">
              <a:lnSpc>
                <a:spcPct val="100000"/>
              </a:lnSpc>
              <a:buSzPct val="96875"/>
              <a:buFont typeface="Wingdings"/>
              <a:buChar char=""/>
              <a:tabLst>
                <a:tab pos="398145" algn="l"/>
              </a:tabLst>
            </a:pPr>
            <a:r>
              <a:rPr sz="3200" b="1" spc="-5" dirty="0">
                <a:solidFill>
                  <a:srgbClr val="4F6128"/>
                </a:solidFill>
                <a:latin typeface="Calibri"/>
                <a:cs typeface="Calibri"/>
              </a:rPr>
              <a:t>Unity</a:t>
            </a:r>
            <a:endParaRPr sz="3200" dirty="0">
              <a:latin typeface="Calibri"/>
              <a:cs typeface="Calibri"/>
            </a:endParaRPr>
          </a:p>
          <a:p>
            <a:pPr marL="397510" indent="-187325">
              <a:lnSpc>
                <a:spcPct val="100000"/>
              </a:lnSpc>
              <a:spcBef>
                <a:spcPts val="5"/>
              </a:spcBef>
              <a:buSzPct val="96875"/>
              <a:buFont typeface="Wingdings"/>
              <a:buChar char=""/>
              <a:tabLst>
                <a:tab pos="398145" algn="l"/>
              </a:tabLst>
            </a:pPr>
            <a:r>
              <a:rPr sz="3200" b="1" spc="-10" dirty="0">
                <a:solidFill>
                  <a:srgbClr val="4F6128"/>
                </a:solidFill>
                <a:latin typeface="Calibri"/>
                <a:cs typeface="Calibri"/>
              </a:rPr>
              <a:t>Coherence</a:t>
            </a:r>
            <a:endParaRPr sz="3200" dirty="0">
              <a:latin typeface="Calibri"/>
              <a:cs typeface="Calibri"/>
            </a:endParaRPr>
          </a:p>
          <a:p>
            <a:pPr marL="397510" indent="-187325">
              <a:lnSpc>
                <a:spcPct val="100000"/>
              </a:lnSpc>
              <a:buSzPct val="96875"/>
              <a:buFont typeface="Wingdings"/>
              <a:buChar char=""/>
              <a:tabLst>
                <a:tab pos="398145" algn="l"/>
              </a:tabLst>
            </a:pPr>
            <a:r>
              <a:rPr sz="3200" b="1" spc="-25" dirty="0">
                <a:solidFill>
                  <a:srgbClr val="4F6128"/>
                </a:solidFill>
                <a:latin typeface="Calibri"/>
                <a:cs typeface="Calibri"/>
              </a:rPr>
              <a:t>Transition</a:t>
            </a:r>
            <a:r>
              <a:rPr sz="3200" b="1" spc="-30" dirty="0">
                <a:solidFill>
                  <a:srgbClr val="4F6128"/>
                </a:solidFill>
                <a:latin typeface="Calibri"/>
                <a:cs typeface="Calibri"/>
              </a:rPr>
              <a:t> </a:t>
            </a:r>
            <a:r>
              <a:rPr sz="3200" b="1" dirty="0">
                <a:solidFill>
                  <a:srgbClr val="4F6128"/>
                </a:solidFill>
                <a:latin typeface="Calibri"/>
                <a:cs typeface="Calibri"/>
              </a:rPr>
              <a:t>Signals</a:t>
            </a:r>
            <a:endParaRPr sz="3200" dirty="0">
              <a:latin typeface="Calibri"/>
              <a:cs typeface="Calibri"/>
            </a:endParaRPr>
          </a:p>
          <a:p>
            <a:pPr marL="397510" indent="-187325">
              <a:lnSpc>
                <a:spcPct val="100000"/>
              </a:lnSpc>
              <a:buSzPct val="96875"/>
              <a:buFont typeface="Wingdings"/>
              <a:buChar char=""/>
              <a:tabLst>
                <a:tab pos="398145" algn="l"/>
              </a:tabLst>
            </a:pPr>
            <a:r>
              <a:rPr sz="3200" b="1" spc="-10" dirty="0">
                <a:solidFill>
                  <a:srgbClr val="4F6128"/>
                </a:solidFill>
                <a:latin typeface="Calibri"/>
                <a:cs typeface="Calibri"/>
              </a:rPr>
              <a:t>Repetition </a:t>
            </a:r>
            <a:r>
              <a:rPr sz="3200" b="1" dirty="0">
                <a:solidFill>
                  <a:srgbClr val="4F6128"/>
                </a:solidFill>
                <a:latin typeface="Calibri"/>
                <a:cs typeface="Calibri"/>
              </a:rPr>
              <a:t>of </a:t>
            </a:r>
            <a:r>
              <a:rPr sz="3200" b="1" spc="-30" dirty="0">
                <a:solidFill>
                  <a:srgbClr val="4F6128"/>
                </a:solidFill>
                <a:latin typeface="Calibri"/>
                <a:cs typeface="Calibri"/>
              </a:rPr>
              <a:t>Key</a:t>
            </a:r>
            <a:r>
              <a:rPr sz="3200" b="1" spc="-25" dirty="0">
                <a:solidFill>
                  <a:srgbClr val="4F6128"/>
                </a:solidFill>
                <a:latin typeface="Calibri"/>
                <a:cs typeface="Calibri"/>
              </a:rPr>
              <a:t> </a:t>
            </a:r>
            <a:r>
              <a:rPr sz="3200" b="1" spc="-30" dirty="0">
                <a:solidFill>
                  <a:srgbClr val="4F6128"/>
                </a:solidFill>
                <a:latin typeface="Calibri"/>
                <a:cs typeface="Calibri"/>
              </a:rPr>
              <a:t>Words</a:t>
            </a:r>
            <a:endParaRPr sz="3200" dirty="0">
              <a:latin typeface="Calibri"/>
              <a:cs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Qualities </a:t>
            </a:r>
            <a:r>
              <a:rPr dirty="0"/>
              <a:t>of </a:t>
            </a:r>
            <a:r>
              <a:rPr spc="-5" dirty="0"/>
              <a:t>a Good</a:t>
            </a:r>
            <a:r>
              <a:rPr spc="-10" dirty="0"/>
              <a:t> </a:t>
            </a:r>
            <a:r>
              <a:rPr spc="-5" dirty="0"/>
              <a:t>Paragraph</a:t>
            </a:r>
          </a:p>
        </p:txBody>
      </p:sp>
      <p:sp>
        <p:nvSpPr>
          <p:cNvPr id="11" name="object 11"/>
          <p:cNvSpPr txBox="1"/>
          <p:nvPr/>
        </p:nvSpPr>
        <p:spPr>
          <a:xfrm>
            <a:off x="381000" y="2514600"/>
            <a:ext cx="8090534" cy="3277179"/>
          </a:xfrm>
          <a:prstGeom prst="rect">
            <a:avLst/>
          </a:prstGeom>
        </p:spPr>
        <p:txBody>
          <a:bodyPr vert="horz" wrap="square" lIns="0" tIns="12065" rIns="0" bIns="0" rtlCol="0">
            <a:spAutoFit/>
          </a:bodyPr>
          <a:lstStyle/>
          <a:p>
            <a:pPr marL="469900" marR="316865" indent="-457200">
              <a:lnSpc>
                <a:spcPct val="100000"/>
              </a:lnSpc>
              <a:spcBef>
                <a:spcPts val="2465"/>
              </a:spcBef>
              <a:buFont typeface="Wingdings"/>
              <a:buChar char=""/>
              <a:tabLst>
                <a:tab pos="469265" algn="l"/>
                <a:tab pos="469900" algn="l"/>
              </a:tabLst>
            </a:pPr>
            <a:r>
              <a:rPr sz="3300" b="1" u="heavy" dirty="0" smtClean="0">
                <a:solidFill>
                  <a:srgbClr val="2A5A05"/>
                </a:solidFill>
                <a:uFill>
                  <a:solidFill>
                    <a:srgbClr val="2A5A05"/>
                  </a:solidFill>
                </a:uFill>
                <a:latin typeface="Times New Roman"/>
                <a:cs typeface="Times New Roman"/>
              </a:rPr>
              <a:t>Unity</a:t>
            </a:r>
            <a:r>
              <a:rPr sz="3300" b="1" dirty="0" smtClean="0">
                <a:solidFill>
                  <a:srgbClr val="2A5A05"/>
                </a:solidFill>
                <a:latin typeface="Times New Roman"/>
                <a:cs typeface="Times New Roman"/>
              </a:rPr>
              <a:t> </a:t>
            </a:r>
            <a:r>
              <a:rPr sz="3300" dirty="0">
                <a:solidFill>
                  <a:srgbClr val="2A5A05"/>
                </a:solidFill>
                <a:latin typeface="Times New Roman"/>
                <a:cs typeface="Times New Roman"/>
              </a:rPr>
              <a:t>- </a:t>
            </a:r>
            <a:r>
              <a:rPr sz="3300" spc="-5" dirty="0">
                <a:solidFill>
                  <a:srgbClr val="2A5A05"/>
                </a:solidFill>
                <a:latin typeface="Times New Roman"/>
                <a:cs typeface="Times New Roman"/>
              </a:rPr>
              <a:t>singleness </a:t>
            </a:r>
            <a:r>
              <a:rPr sz="3300" dirty="0">
                <a:solidFill>
                  <a:srgbClr val="2A5A05"/>
                </a:solidFill>
                <a:latin typeface="Times New Roman"/>
                <a:cs typeface="Times New Roman"/>
              </a:rPr>
              <a:t>or </a:t>
            </a:r>
            <a:r>
              <a:rPr sz="3300" spc="-5" dirty="0">
                <a:solidFill>
                  <a:srgbClr val="2A5A05"/>
                </a:solidFill>
                <a:latin typeface="Times New Roman"/>
                <a:cs typeface="Times New Roman"/>
              </a:rPr>
              <a:t>"oneness" </a:t>
            </a:r>
            <a:r>
              <a:rPr sz="3300" dirty="0">
                <a:solidFill>
                  <a:srgbClr val="2A5A05"/>
                </a:solidFill>
                <a:latin typeface="Times New Roman"/>
                <a:cs typeface="Times New Roman"/>
              </a:rPr>
              <a:t>of purpose.  </a:t>
            </a:r>
            <a:r>
              <a:rPr sz="3300" spc="-5" dirty="0">
                <a:solidFill>
                  <a:srgbClr val="2A5A05"/>
                </a:solidFill>
                <a:latin typeface="Times New Roman"/>
                <a:cs typeface="Times New Roman"/>
              </a:rPr>
              <a:t>All </a:t>
            </a:r>
            <a:r>
              <a:rPr sz="3300" dirty="0">
                <a:solidFill>
                  <a:srgbClr val="2A5A05"/>
                </a:solidFill>
                <a:latin typeface="Times New Roman"/>
                <a:cs typeface="Times New Roman"/>
              </a:rPr>
              <a:t>the </a:t>
            </a:r>
            <a:r>
              <a:rPr sz="3300" spc="-5" dirty="0">
                <a:solidFill>
                  <a:srgbClr val="2A5A05"/>
                </a:solidFill>
                <a:latin typeface="Times New Roman"/>
                <a:cs typeface="Times New Roman"/>
              </a:rPr>
              <a:t>detail </a:t>
            </a:r>
            <a:r>
              <a:rPr sz="3300" dirty="0">
                <a:solidFill>
                  <a:srgbClr val="2A5A05"/>
                </a:solidFill>
                <a:latin typeface="Times New Roman"/>
                <a:cs typeface="Times New Roman"/>
              </a:rPr>
              <a:t>sentences </a:t>
            </a:r>
            <a:r>
              <a:rPr sz="3300" spc="-5" dirty="0">
                <a:solidFill>
                  <a:srgbClr val="2A5A05"/>
                </a:solidFill>
                <a:latin typeface="Times New Roman"/>
                <a:cs typeface="Times New Roman"/>
              </a:rPr>
              <a:t>clearly </a:t>
            </a:r>
            <a:r>
              <a:rPr sz="3300" dirty="0">
                <a:solidFill>
                  <a:srgbClr val="2A5A05"/>
                </a:solidFill>
                <a:latin typeface="Times New Roman"/>
                <a:cs typeface="Times New Roman"/>
              </a:rPr>
              <a:t>point to or  support the </a:t>
            </a:r>
            <a:r>
              <a:rPr sz="3300" spc="-5" dirty="0">
                <a:solidFill>
                  <a:srgbClr val="2A5A05"/>
                </a:solidFill>
                <a:latin typeface="Times New Roman"/>
                <a:cs typeface="Times New Roman"/>
              </a:rPr>
              <a:t>topic</a:t>
            </a:r>
            <a:r>
              <a:rPr sz="3300" spc="-50" dirty="0">
                <a:solidFill>
                  <a:srgbClr val="2A5A05"/>
                </a:solidFill>
                <a:latin typeface="Times New Roman"/>
                <a:cs typeface="Times New Roman"/>
              </a:rPr>
              <a:t> </a:t>
            </a:r>
            <a:r>
              <a:rPr sz="3300" dirty="0">
                <a:solidFill>
                  <a:srgbClr val="2A5A05"/>
                </a:solidFill>
                <a:latin typeface="Times New Roman"/>
                <a:cs typeface="Times New Roman"/>
              </a:rPr>
              <a:t>sentence.</a:t>
            </a:r>
            <a:endParaRPr sz="3300" dirty="0">
              <a:latin typeface="Times New Roman"/>
              <a:cs typeface="Times New Roman"/>
            </a:endParaRPr>
          </a:p>
          <a:p>
            <a:pPr marL="469900" marR="5080" indent="-457200" algn="just">
              <a:lnSpc>
                <a:spcPct val="100000"/>
              </a:lnSpc>
              <a:spcBef>
                <a:spcPts val="1680"/>
              </a:spcBef>
              <a:buFont typeface="Wingdings"/>
              <a:buChar char=""/>
              <a:tabLst>
                <a:tab pos="469900" algn="l"/>
              </a:tabLst>
            </a:pPr>
            <a:r>
              <a:rPr sz="3300" b="1" u="heavy" dirty="0">
                <a:solidFill>
                  <a:srgbClr val="2A5A05"/>
                </a:solidFill>
                <a:uFill>
                  <a:solidFill>
                    <a:srgbClr val="2A5A05"/>
                  </a:solidFill>
                </a:uFill>
                <a:latin typeface="Times New Roman"/>
                <a:cs typeface="Times New Roman"/>
              </a:rPr>
              <a:t>COHERENCE</a:t>
            </a:r>
            <a:r>
              <a:rPr sz="3300" b="1" dirty="0">
                <a:solidFill>
                  <a:srgbClr val="2A5A05"/>
                </a:solidFill>
                <a:latin typeface="Times New Roman"/>
                <a:cs typeface="Times New Roman"/>
              </a:rPr>
              <a:t> </a:t>
            </a:r>
            <a:r>
              <a:rPr sz="3300" dirty="0">
                <a:solidFill>
                  <a:srgbClr val="2A5A05"/>
                </a:solidFill>
                <a:latin typeface="Times New Roman"/>
                <a:cs typeface="Times New Roman"/>
              </a:rPr>
              <a:t>- all the sentences and </a:t>
            </a:r>
            <a:r>
              <a:rPr sz="3300" spc="-5" dirty="0">
                <a:solidFill>
                  <a:srgbClr val="2A5A05"/>
                </a:solidFill>
                <a:latin typeface="Times New Roman"/>
                <a:cs typeface="Times New Roman"/>
              </a:rPr>
              <a:t>ideas  in </a:t>
            </a:r>
            <a:r>
              <a:rPr sz="3300" dirty="0">
                <a:solidFill>
                  <a:srgbClr val="2A5A05"/>
                </a:solidFill>
                <a:latin typeface="Times New Roman"/>
                <a:cs typeface="Times New Roman"/>
              </a:rPr>
              <a:t>the </a:t>
            </a:r>
            <a:r>
              <a:rPr sz="3300" spc="-5" dirty="0">
                <a:solidFill>
                  <a:srgbClr val="2A5A05"/>
                </a:solidFill>
                <a:latin typeface="Times New Roman"/>
                <a:cs typeface="Times New Roman"/>
              </a:rPr>
              <a:t>paragraph </a:t>
            </a:r>
            <a:r>
              <a:rPr sz="3300" dirty="0">
                <a:solidFill>
                  <a:srgbClr val="2A5A05"/>
                </a:solidFill>
                <a:latin typeface="Times New Roman"/>
                <a:cs typeface="Times New Roman"/>
              </a:rPr>
              <a:t>flow </a:t>
            </a:r>
            <a:r>
              <a:rPr sz="3300" spc="-5" dirty="0">
                <a:solidFill>
                  <a:srgbClr val="2A5A05"/>
                </a:solidFill>
                <a:latin typeface="Times New Roman"/>
                <a:cs typeface="Times New Roman"/>
              </a:rPr>
              <a:t>smoothly together </a:t>
            </a:r>
            <a:r>
              <a:rPr sz="3300" spc="-10" dirty="0">
                <a:solidFill>
                  <a:srgbClr val="2A5A05"/>
                </a:solidFill>
                <a:latin typeface="Times New Roman"/>
                <a:cs typeface="Times New Roman"/>
              </a:rPr>
              <a:t>to  </a:t>
            </a:r>
            <a:r>
              <a:rPr sz="3300" dirty="0">
                <a:solidFill>
                  <a:srgbClr val="2A5A05"/>
                </a:solidFill>
                <a:latin typeface="Times New Roman"/>
                <a:cs typeface="Times New Roman"/>
              </a:rPr>
              <a:t>make clear and logical points about the</a:t>
            </a:r>
            <a:r>
              <a:rPr sz="3300" spc="-175" dirty="0">
                <a:solidFill>
                  <a:srgbClr val="2A5A05"/>
                </a:solidFill>
                <a:latin typeface="Times New Roman"/>
                <a:cs typeface="Times New Roman"/>
              </a:rPr>
              <a:t> </a:t>
            </a:r>
            <a:r>
              <a:rPr sz="3300" dirty="0">
                <a:solidFill>
                  <a:srgbClr val="2A5A05"/>
                </a:solidFill>
                <a:latin typeface="Times New Roman"/>
                <a:cs typeface="Times New Roman"/>
              </a:rPr>
              <a:t>topic.</a:t>
            </a:r>
            <a:endParaRPr sz="3300" dirty="0">
              <a:latin typeface="Times New Roman"/>
              <a:cs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76908" y="533400"/>
            <a:ext cx="2685492" cy="932467"/>
          </a:xfrm>
          <a:prstGeom prst="rect">
            <a:avLst/>
          </a:prstGeom>
        </p:spPr>
        <p:txBody>
          <a:bodyPr vert="horz" wrap="square" lIns="0" tIns="9049" rIns="0" bIns="0" rtlCol="0" anchor="b">
            <a:spAutoFit/>
          </a:bodyPr>
          <a:lstStyle/>
          <a:p>
            <a:pPr marL="9525">
              <a:lnSpc>
                <a:spcPct val="100000"/>
              </a:lnSpc>
              <a:spcBef>
                <a:spcPts val="71"/>
              </a:spcBef>
            </a:pPr>
            <a:r>
              <a:rPr lang="en-US" sz="3000" spc="-71" dirty="0" smtClean="0">
                <a:latin typeface="Times New Roman"/>
                <a:cs typeface="Times New Roman"/>
              </a:rPr>
              <a:t/>
            </a:r>
            <a:br>
              <a:rPr lang="en-US" sz="3000" spc="-71" dirty="0" smtClean="0">
                <a:latin typeface="Times New Roman"/>
                <a:cs typeface="Times New Roman"/>
              </a:rPr>
            </a:br>
            <a:r>
              <a:rPr sz="3000" spc="-71" dirty="0" smtClean="0">
                <a:latin typeface="Times New Roman"/>
                <a:cs typeface="Times New Roman"/>
              </a:rPr>
              <a:t>Warm</a:t>
            </a:r>
            <a:r>
              <a:rPr sz="3000" spc="-56" dirty="0" smtClean="0">
                <a:latin typeface="Times New Roman"/>
                <a:cs typeface="Times New Roman"/>
              </a:rPr>
              <a:t> </a:t>
            </a:r>
            <a:r>
              <a:rPr sz="3000" spc="-8" dirty="0">
                <a:latin typeface="Times New Roman"/>
                <a:cs typeface="Times New Roman"/>
              </a:rPr>
              <a:t>Up</a:t>
            </a:r>
            <a:endParaRPr sz="3000" dirty="0">
              <a:latin typeface="Times New Roman"/>
              <a:cs typeface="Times New Roman"/>
            </a:endParaRPr>
          </a:p>
        </p:txBody>
      </p:sp>
      <p:sp>
        <p:nvSpPr>
          <p:cNvPr id="3" name="object 3"/>
          <p:cNvSpPr txBox="1"/>
          <p:nvPr/>
        </p:nvSpPr>
        <p:spPr>
          <a:xfrm>
            <a:off x="1255299" y="2030692"/>
            <a:ext cx="5304949" cy="1138613"/>
          </a:xfrm>
          <a:prstGeom prst="rect">
            <a:avLst/>
          </a:prstGeom>
        </p:spPr>
        <p:txBody>
          <a:bodyPr vert="horz" wrap="square" lIns="0" tIns="10001" rIns="0" bIns="0" rtlCol="0">
            <a:spAutoFit/>
          </a:bodyPr>
          <a:lstStyle/>
          <a:p>
            <a:pPr marL="363855" indent="-354806">
              <a:spcBef>
                <a:spcPts val="79"/>
              </a:spcBef>
              <a:buAutoNum type="arabicPlain"/>
              <a:tabLst>
                <a:tab pos="364331" algn="l"/>
              </a:tabLst>
            </a:pPr>
            <a:r>
              <a:rPr sz="2625" dirty="0">
                <a:solidFill>
                  <a:srgbClr val="465461"/>
                </a:solidFill>
                <a:latin typeface="Times New Roman"/>
                <a:cs typeface="Times New Roman"/>
              </a:rPr>
              <a:t>What is a</a:t>
            </a:r>
            <a:r>
              <a:rPr sz="2625" spc="-23" dirty="0">
                <a:solidFill>
                  <a:srgbClr val="465461"/>
                </a:solidFill>
                <a:latin typeface="Times New Roman"/>
                <a:cs typeface="Times New Roman"/>
              </a:rPr>
              <a:t> </a:t>
            </a:r>
            <a:r>
              <a:rPr sz="2625" dirty="0">
                <a:solidFill>
                  <a:srgbClr val="465461"/>
                </a:solidFill>
                <a:latin typeface="Times New Roman"/>
                <a:cs typeface="Times New Roman"/>
              </a:rPr>
              <a:t>paragraph?</a:t>
            </a:r>
            <a:endParaRPr sz="2625" dirty="0">
              <a:latin typeface="Times New Roman"/>
              <a:cs typeface="Times New Roman"/>
            </a:endParaRPr>
          </a:p>
          <a:p>
            <a:pPr marL="288131" indent="-279083">
              <a:spcBef>
                <a:spcPts val="2524"/>
              </a:spcBef>
              <a:buAutoNum type="arabicPlain"/>
              <a:tabLst>
                <a:tab pos="288608" algn="l"/>
              </a:tabLst>
            </a:pPr>
            <a:r>
              <a:rPr sz="2625" spc="-4" dirty="0">
                <a:solidFill>
                  <a:srgbClr val="465461"/>
                </a:solidFill>
                <a:latin typeface="Times New Roman"/>
                <a:cs typeface="Times New Roman"/>
              </a:rPr>
              <a:t>How </a:t>
            </a:r>
            <a:r>
              <a:rPr sz="2625" dirty="0">
                <a:solidFill>
                  <a:srgbClr val="465461"/>
                </a:solidFill>
                <a:latin typeface="Times New Roman"/>
                <a:cs typeface="Times New Roman"/>
              </a:rPr>
              <a:t>many </a:t>
            </a:r>
            <a:r>
              <a:rPr sz="2625" spc="-4" dirty="0">
                <a:solidFill>
                  <a:srgbClr val="465461"/>
                </a:solidFill>
                <a:latin typeface="Times New Roman"/>
                <a:cs typeface="Times New Roman"/>
              </a:rPr>
              <a:t>sentences </a:t>
            </a:r>
            <a:r>
              <a:rPr sz="2625" dirty="0">
                <a:solidFill>
                  <a:srgbClr val="465461"/>
                </a:solidFill>
                <a:latin typeface="Times New Roman"/>
                <a:cs typeface="Times New Roman"/>
              </a:rPr>
              <a:t>does it</a:t>
            </a:r>
            <a:r>
              <a:rPr sz="2625" spc="-75" dirty="0">
                <a:solidFill>
                  <a:srgbClr val="465461"/>
                </a:solidFill>
                <a:latin typeface="Times New Roman"/>
                <a:cs typeface="Times New Roman"/>
              </a:rPr>
              <a:t> </a:t>
            </a:r>
            <a:r>
              <a:rPr sz="2625" dirty="0">
                <a:solidFill>
                  <a:srgbClr val="465461"/>
                </a:solidFill>
                <a:latin typeface="Times New Roman"/>
                <a:cs typeface="Times New Roman"/>
              </a:rPr>
              <a:t>include?</a:t>
            </a:r>
            <a:endParaRPr sz="2625" dirty="0">
              <a:latin typeface="Times New Roman"/>
              <a:cs typeface="Times New Roman"/>
            </a:endParaRPr>
          </a:p>
        </p:txBody>
      </p:sp>
      <p:sp>
        <p:nvSpPr>
          <p:cNvPr id="4" name="object 4"/>
          <p:cNvSpPr/>
          <p:nvPr/>
        </p:nvSpPr>
        <p:spPr>
          <a:xfrm>
            <a:off x="6098951" y="3435858"/>
            <a:ext cx="2057400" cy="1955463"/>
          </a:xfrm>
          <a:prstGeom prst="rect">
            <a:avLst/>
          </a:prstGeom>
          <a:blipFill>
            <a:blip r:embed="rId2" cstate="print"/>
            <a:stretch>
              <a:fillRect/>
            </a:stretch>
          </a:blipFill>
        </p:spPr>
        <p:txBody>
          <a:bodyPr wrap="square" lIns="0" tIns="0" rIns="0" bIns="0" rtlCol="0"/>
          <a:lstStyle/>
          <a:p>
            <a:endParaRPr sz="1350"/>
          </a:p>
        </p:txBody>
      </p:sp>
      <p:sp>
        <p:nvSpPr>
          <p:cNvPr id="5" name="object 5"/>
          <p:cNvSpPr/>
          <p:nvPr/>
        </p:nvSpPr>
        <p:spPr>
          <a:xfrm>
            <a:off x="6079617" y="3435857"/>
            <a:ext cx="2281714" cy="1955463"/>
          </a:xfrm>
          <a:custGeom>
            <a:avLst/>
            <a:gdLst/>
            <a:ahLst/>
            <a:cxnLst/>
            <a:rect l="l" t="t" r="r" b="b"/>
            <a:pathLst>
              <a:path w="3042284" h="2371725">
                <a:moveTo>
                  <a:pt x="0" y="2371343"/>
                </a:moveTo>
                <a:lnTo>
                  <a:pt x="3041904" y="2371343"/>
                </a:lnTo>
                <a:lnTo>
                  <a:pt x="3041904" y="0"/>
                </a:lnTo>
                <a:lnTo>
                  <a:pt x="0" y="0"/>
                </a:lnTo>
                <a:lnTo>
                  <a:pt x="0" y="2371343"/>
                </a:lnTo>
                <a:close/>
              </a:path>
            </a:pathLst>
          </a:custGeom>
          <a:ln w="9144">
            <a:solidFill>
              <a:srgbClr val="465461"/>
            </a:solidFill>
          </a:ln>
        </p:spPr>
        <p:txBody>
          <a:bodyPr wrap="square" lIns="0" tIns="0" rIns="0" bIns="0" rtlCol="0"/>
          <a:lstStyle/>
          <a:p>
            <a:endParaRPr sz="1350"/>
          </a:p>
        </p:txBody>
      </p:sp>
    </p:spTree>
    <p:extLst>
      <p:ext uri="{BB962C8B-B14F-4D97-AF65-F5344CB8AC3E}">
        <p14:creationId xmlns:p14="http://schemas.microsoft.com/office/powerpoint/2010/main" val="26104864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Qualities </a:t>
            </a:r>
            <a:r>
              <a:rPr dirty="0"/>
              <a:t>of </a:t>
            </a:r>
            <a:r>
              <a:rPr spc="-5" dirty="0"/>
              <a:t>a Good</a:t>
            </a:r>
            <a:r>
              <a:rPr spc="-10" dirty="0"/>
              <a:t> </a:t>
            </a:r>
            <a:r>
              <a:rPr spc="-5" dirty="0"/>
              <a:t>Paragraph</a:t>
            </a:r>
          </a:p>
        </p:txBody>
      </p:sp>
      <p:sp>
        <p:nvSpPr>
          <p:cNvPr id="11" name="object 11"/>
          <p:cNvSpPr txBox="1"/>
          <p:nvPr/>
        </p:nvSpPr>
        <p:spPr>
          <a:xfrm>
            <a:off x="124460" y="1594578"/>
            <a:ext cx="8242300" cy="3814506"/>
          </a:xfrm>
          <a:prstGeom prst="rect">
            <a:avLst/>
          </a:prstGeom>
        </p:spPr>
        <p:txBody>
          <a:bodyPr vert="horz" wrap="square" lIns="0" tIns="280035" rIns="0" bIns="0" rtlCol="0">
            <a:spAutoFit/>
          </a:bodyPr>
          <a:lstStyle/>
          <a:p>
            <a:pPr marL="469900" marR="5080" indent="-457200" algn="just">
              <a:lnSpc>
                <a:spcPct val="100000"/>
              </a:lnSpc>
              <a:spcBef>
                <a:spcPts val="1580"/>
              </a:spcBef>
              <a:buFont typeface="Wingdings"/>
              <a:buChar char=""/>
              <a:tabLst>
                <a:tab pos="469900" algn="l"/>
              </a:tabLst>
            </a:pPr>
            <a:r>
              <a:rPr sz="3000" b="1" u="heavy" spc="-25" dirty="0" smtClean="0">
                <a:solidFill>
                  <a:srgbClr val="2A5A05"/>
                </a:solidFill>
                <a:uFill>
                  <a:solidFill>
                    <a:srgbClr val="2A5A05"/>
                  </a:solidFill>
                </a:uFill>
                <a:latin typeface="Times New Roman"/>
                <a:cs typeface="Times New Roman"/>
              </a:rPr>
              <a:t>Transition </a:t>
            </a:r>
            <a:r>
              <a:rPr sz="3000" b="1" u="heavy" spc="-35" dirty="0">
                <a:solidFill>
                  <a:srgbClr val="2A5A05"/>
                </a:solidFill>
                <a:uFill>
                  <a:solidFill>
                    <a:srgbClr val="2A5A05"/>
                  </a:solidFill>
                </a:uFill>
                <a:latin typeface="Times New Roman"/>
                <a:cs typeface="Times New Roman"/>
              </a:rPr>
              <a:t>Words </a:t>
            </a:r>
            <a:r>
              <a:rPr sz="3000" b="1" u="heavy" spc="-5" dirty="0">
                <a:solidFill>
                  <a:srgbClr val="2A5A05"/>
                </a:solidFill>
                <a:uFill>
                  <a:solidFill>
                    <a:srgbClr val="2A5A05"/>
                  </a:solidFill>
                </a:uFill>
                <a:latin typeface="Times New Roman"/>
                <a:cs typeface="Times New Roman"/>
              </a:rPr>
              <a:t>and Phrases</a:t>
            </a:r>
            <a:r>
              <a:rPr sz="3000" b="1" spc="-5" dirty="0">
                <a:solidFill>
                  <a:srgbClr val="2A5A05"/>
                </a:solidFill>
                <a:latin typeface="Times New Roman"/>
                <a:cs typeface="Times New Roman"/>
              </a:rPr>
              <a:t> </a:t>
            </a:r>
            <a:r>
              <a:rPr sz="3000" dirty="0">
                <a:solidFill>
                  <a:srgbClr val="2A5A05"/>
                </a:solidFill>
                <a:latin typeface="Times New Roman"/>
                <a:cs typeface="Times New Roman"/>
              </a:rPr>
              <a:t>– are used </a:t>
            </a:r>
            <a:r>
              <a:rPr sz="3000" spc="-10" dirty="0">
                <a:solidFill>
                  <a:srgbClr val="2A5A05"/>
                </a:solidFill>
                <a:latin typeface="Times New Roman"/>
                <a:cs typeface="Times New Roman"/>
              </a:rPr>
              <a:t>to  </a:t>
            </a:r>
            <a:r>
              <a:rPr sz="3000" spc="-5" dirty="0">
                <a:solidFill>
                  <a:srgbClr val="2A5A05"/>
                </a:solidFill>
                <a:latin typeface="Times New Roman"/>
                <a:cs typeface="Times New Roman"/>
              </a:rPr>
              <a:t>show </a:t>
            </a:r>
            <a:r>
              <a:rPr sz="3000" dirty="0">
                <a:solidFill>
                  <a:srgbClr val="2A5A05"/>
                </a:solidFill>
                <a:latin typeface="Times New Roman"/>
                <a:cs typeface="Times New Roman"/>
              </a:rPr>
              <a:t>the connection from one sentence </a:t>
            </a:r>
            <a:r>
              <a:rPr sz="3000" spc="-5" dirty="0">
                <a:solidFill>
                  <a:srgbClr val="2A5A05"/>
                </a:solidFill>
                <a:latin typeface="Times New Roman"/>
                <a:cs typeface="Times New Roman"/>
              </a:rPr>
              <a:t>to </a:t>
            </a:r>
            <a:r>
              <a:rPr sz="3000" spc="-15" dirty="0">
                <a:solidFill>
                  <a:srgbClr val="2A5A05"/>
                </a:solidFill>
                <a:latin typeface="Times New Roman"/>
                <a:cs typeface="Times New Roman"/>
              </a:rPr>
              <a:t>another,  </a:t>
            </a:r>
            <a:r>
              <a:rPr sz="3000" spc="-5" dirty="0">
                <a:solidFill>
                  <a:srgbClr val="2A5A05"/>
                </a:solidFill>
                <a:latin typeface="Times New Roman"/>
                <a:cs typeface="Times New Roman"/>
              </a:rPr>
              <a:t>or to signal </a:t>
            </a:r>
            <a:r>
              <a:rPr sz="3000" dirty="0">
                <a:solidFill>
                  <a:srgbClr val="2A5A05"/>
                </a:solidFill>
                <a:latin typeface="Times New Roman"/>
                <a:cs typeface="Times New Roman"/>
              </a:rPr>
              <a:t>a </a:t>
            </a:r>
            <a:r>
              <a:rPr sz="3000" spc="-5" dirty="0">
                <a:solidFill>
                  <a:srgbClr val="2A5A05"/>
                </a:solidFill>
                <a:latin typeface="Times New Roman"/>
                <a:cs typeface="Times New Roman"/>
              </a:rPr>
              <a:t>new train of</a:t>
            </a:r>
            <a:r>
              <a:rPr sz="3000" spc="55" dirty="0">
                <a:solidFill>
                  <a:srgbClr val="2A5A05"/>
                </a:solidFill>
                <a:latin typeface="Times New Roman"/>
                <a:cs typeface="Times New Roman"/>
              </a:rPr>
              <a:t> </a:t>
            </a:r>
            <a:r>
              <a:rPr sz="3000" spc="-5" dirty="0">
                <a:solidFill>
                  <a:srgbClr val="2A5A05"/>
                </a:solidFill>
                <a:latin typeface="Times New Roman"/>
                <a:cs typeface="Times New Roman"/>
              </a:rPr>
              <a:t>thoughts.</a:t>
            </a:r>
            <a:endParaRPr sz="3000" dirty="0">
              <a:latin typeface="Times New Roman"/>
              <a:cs typeface="Times New Roman"/>
            </a:endParaRPr>
          </a:p>
          <a:p>
            <a:pPr marL="469900" marR="689610" indent="-457200">
              <a:lnSpc>
                <a:spcPct val="100000"/>
              </a:lnSpc>
              <a:spcBef>
                <a:spcPts val="1930"/>
              </a:spcBef>
              <a:buFont typeface="Wingdings"/>
              <a:buChar char=""/>
              <a:tabLst>
                <a:tab pos="469265" algn="l"/>
                <a:tab pos="469900" algn="l"/>
              </a:tabLst>
            </a:pPr>
            <a:r>
              <a:rPr sz="2800" spc="-35" dirty="0">
                <a:solidFill>
                  <a:srgbClr val="2A5A05"/>
                </a:solidFill>
                <a:latin typeface="Times New Roman"/>
                <a:cs typeface="Times New Roman"/>
              </a:rPr>
              <a:t>Time </a:t>
            </a:r>
            <a:r>
              <a:rPr sz="2800" spc="-5" dirty="0">
                <a:solidFill>
                  <a:srgbClr val="2A5A05"/>
                </a:solidFill>
                <a:latin typeface="Times New Roman"/>
                <a:cs typeface="Times New Roman"/>
              </a:rPr>
              <a:t>Order (Chronological) - arranging details or  sentences as they happen according to</a:t>
            </a:r>
            <a:r>
              <a:rPr sz="2800" spc="-25" dirty="0">
                <a:solidFill>
                  <a:srgbClr val="2A5A05"/>
                </a:solidFill>
                <a:latin typeface="Times New Roman"/>
                <a:cs typeface="Times New Roman"/>
              </a:rPr>
              <a:t> </a:t>
            </a:r>
            <a:r>
              <a:rPr sz="2800" spc="-5" dirty="0">
                <a:solidFill>
                  <a:srgbClr val="2A5A05"/>
                </a:solidFill>
                <a:latin typeface="Times New Roman"/>
                <a:cs typeface="Times New Roman"/>
              </a:rPr>
              <a:t>time</a:t>
            </a:r>
            <a:endParaRPr sz="2800" dirty="0">
              <a:latin typeface="Times New Roman"/>
              <a:cs typeface="Times New Roman"/>
            </a:endParaRPr>
          </a:p>
          <a:p>
            <a:pPr marL="469900" marR="664210" indent="-457200">
              <a:lnSpc>
                <a:spcPct val="100000"/>
              </a:lnSpc>
              <a:spcBef>
                <a:spcPts val="1445"/>
              </a:spcBef>
              <a:buClr>
                <a:srgbClr val="2A5A05"/>
              </a:buClr>
              <a:buFont typeface="Wingdings"/>
              <a:buChar char=""/>
              <a:tabLst>
                <a:tab pos="558165" algn="l"/>
                <a:tab pos="558800" algn="l"/>
              </a:tabLst>
            </a:pPr>
            <a:r>
              <a:rPr dirty="0"/>
              <a:t>	</a:t>
            </a:r>
            <a:r>
              <a:rPr sz="2800" dirty="0">
                <a:solidFill>
                  <a:srgbClr val="2A5A05"/>
                </a:solidFill>
                <a:latin typeface="Times New Roman"/>
                <a:cs typeface="Times New Roman"/>
              </a:rPr>
              <a:t>Space </a:t>
            </a:r>
            <a:r>
              <a:rPr sz="2800" spc="-5" dirty="0">
                <a:solidFill>
                  <a:srgbClr val="2A5A05"/>
                </a:solidFill>
                <a:latin typeface="Times New Roman"/>
                <a:cs typeface="Times New Roman"/>
              </a:rPr>
              <a:t>/ Direction </a:t>
            </a:r>
            <a:r>
              <a:rPr sz="2800" dirty="0">
                <a:solidFill>
                  <a:srgbClr val="2A5A05"/>
                </a:solidFill>
                <a:latin typeface="Times New Roman"/>
                <a:cs typeface="Times New Roman"/>
              </a:rPr>
              <a:t>Order (Spatial) </a:t>
            </a:r>
            <a:r>
              <a:rPr sz="2800" spc="-5" dirty="0">
                <a:solidFill>
                  <a:srgbClr val="2A5A05"/>
                </a:solidFill>
                <a:latin typeface="Times New Roman"/>
                <a:cs typeface="Times New Roman"/>
              </a:rPr>
              <a:t>- arranging  evidence in relation to space, direction or</a:t>
            </a:r>
            <a:r>
              <a:rPr sz="2800" spc="35" dirty="0">
                <a:solidFill>
                  <a:srgbClr val="2A5A05"/>
                </a:solidFill>
                <a:latin typeface="Times New Roman"/>
                <a:cs typeface="Times New Roman"/>
              </a:rPr>
              <a:t> </a:t>
            </a:r>
            <a:r>
              <a:rPr sz="2800" spc="-5" dirty="0">
                <a:solidFill>
                  <a:srgbClr val="2A5A05"/>
                </a:solidFill>
                <a:latin typeface="Times New Roman"/>
                <a:cs typeface="Times New Roman"/>
              </a:rPr>
              <a:t>location</a:t>
            </a:r>
            <a:endParaRPr sz="2800" dirty="0">
              <a:latin typeface="Times New Roman"/>
              <a:cs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Qualities </a:t>
            </a:r>
            <a:r>
              <a:rPr dirty="0"/>
              <a:t>of </a:t>
            </a:r>
            <a:r>
              <a:rPr spc="-5" dirty="0"/>
              <a:t>a Good</a:t>
            </a:r>
            <a:r>
              <a:rPr spc="-10" dirty="0"/>
              <a:t> </a:t>
            </a:r>
            <a:r>
              <a:rPr spc="-5" dirty="0"/>
              <a:t>Paragraph</a:t>
            </a:r>
          </a:p>
        </p:txBody>
      </p:sp>
      <p:sp>
        <p:nvSpPr>
          <p:cNvPr id="5" name="object 5"/>
          <p:cNvSpPr txBox="1"/>
          <p:nvPr/>
        </p:nvSpPr>
        <p:spPr>
          <a:xfrm>
            <a:off x="304800" y="1260368"/>
            <a:ext cx="8242300" cy="4631396"/>
          </a:xfrm>
          <a:prstGeom prst="rect">
            <a:avLst/>
          </a:prstGeom>
        </p:spPr>
        <p:txBody>
          <a:bodyPr vert="horz" wrap="square" lIns="0" tIns="200025" rIns="0" bIns="0" rtlCol="0">
            <a:spAutoFit/>
          </a:bodyPr>
          <a:lstStyle/>
          <a:p>
            <a:pPr marL="469900" marR="502284" indent="-457200">
              <a:lnSpc>
                <a:spcPct val="100000"/>
              </a:lnSpc>
              <a:spcBef>
                <a:spcPts val="1035"/>
              </a:spcBef>
              <a:buFont typeface="Wingdings"/>
              <a:buChar char=""/>
              <a:tabLst>
                <a:tab pos="469265" algn="l"/>
                <a:tab pos="469900" algn="l"/>
              </a:tabLst>
            </a:pPr>
            <a:endParaRPr lang="en-US" sz="2800" spc="-5" dirty="0" smtClean="0">
              <a:solidFill>
                <a:srgbClr val="2A5A05"/>
              </a:solidFill>
              <a:latin typeface="Times New Roman"/>
              <a:cs typeface="Times New Roman"/>
            </a:endParaRPr>
          </a:p>
          <a:p>
            <a:pPr marL="469900" marR="502284" indent="-457200">
              <a:lnSpc>
                <a:spcPct val="100000"/>
              </a:lnSpc>
              <a:spcBef>
                <a:spcPts val="1035"/>
              </a:spcBef>
              <a:buFont typeface="Wingdings"/>
              <a:buChar char=""/>
              <a:tabLst>
                <a:tab pos="469265" algn="l"/>
                <a:tab pos="469900" algn="l"/>
              </a:tabLst>
            </a:pPr>
            <a:r>
              <a:rPr sz="2800" spc="-5" dirty="0" smtClean="0">
                <a:solidFill>
                  <a:srgbClr val="2A5A05"/>
                </a:solidFill>
                <a:latin typeface="Times New Roman"/>
                <a:cs typeface="Times New Roman"/>
              </a:rPr>
              <a:t>Importance </a:t>
            </a:r>
            <a:r>
              <a:rPr sz="2800" spc="-5" dirty="0">
                <a:solidFill>
                  <a:srgbClr val="2A5A05"/>
                </a:solidFill>
                <a:latin typeface="Times New Roman"/>
                <a:cs typeface="Times New Roman"/>
              </a:rPr>
              <a:t>Order (Emphatic) - arranging details in  </a:t>
            </a:r>
            <a:r>
              <a:rPr sz="2800" dirty="0">
                <a:solidFill>
                  <a:srgbClr val="2A5A05"/>
                </a:solidFill>
                <a:latin typeface="Times New Roman"/>
                <a:cs typeface="Times New Roman"/>
              </a:rPr>
              <a:t>order </a:t>
            </a:r>
            <a:r>
              <a:rPr sz="2800" spc="-5" dirty="0">
                <a:solidFill>
                  <a:srgbClr val="2A5A05"/>
                </a:solidFill>
                <a:latin typeface="Times New Roman"/>
                <a:cs typeface="Times New Roman"/>
              </a:rPr>
              <a:t>of importance or emphasis</a:t>
            </a:r>
            <a:endParaRPr sz="2800" dirty="0">
              <a:latin typeface="Times New Roman"/>
              <a:cs typeface="Times New Roman"/>
            </a:endParaRPr>
          </a:p>
          <a:p>
            <a:pPr marL="469900" marR="316865" indent="-457200">
              <a:lnSpc>
                <a:spcPct val="100000"/>
              </a:lnSpc>
              <a:spcBef>
                <a:spcPts val="1440"/>
              </a:spcBef>
              <a:buClr>
                <a:srgbClr val="2A5A05"/>
              </a:buClr>
              <a:buFont typeface="Wingdings"/>
              <a:buChar char=""/>
              <a:tabLst>
                <a:tab pos="558165" algn="l"/>
                <a:tab pos="558800" algn="l"/>
              </a:tabLst>
            </a:pPr>
            <a:r>
              <a:rPr dirty="0"/>
              <a:t>	</a:t>
            </a:r>
            <a:r>
              <a:rPr sz="2800" spc="-5" dirty="0">
                <a:solidFill>
                  <a:srgbClr val="2A5A05"/>
                </a:solidFill>
                <a:latin typeface="Times New Roman"/>
                <a:cs typeface="Times New Roman"/>
              </a:rPr>
              <a:t>Step-by-Step (Sequential or Procedural) - arranging  information according to</a:t>
            </a:r>
            <a:r>
              <a:rPr sz="2800" spc="-15" dirty="0">
                <a:solidFill>
                  <a:srgbClr val="2A5A05"/>
                </a:solidFill>
                <a:latin typeface="Times New Roman"/>
                <a:cs typeface="Times New Roman"/>
              </a:rPr>
              <a:t> </a:t>
            </a:r>
            <a:r>
              <a:rPr sz="2800" dirty="0">
                <a:solidFill>
                  <a:srgbClr val="2A5A05"/>
                </a:solidFill>
                <a:latin typeface="Times New Roman"/>
                <a:cs typeface="Times New Roman"/>
              </a:rPr>
              <a:t>numbers.</a:t>
            </a:r>
            <a:endParaRPr sz="2800" dirty="0">
              <a:latin typeface="Times New Roman"/>
              <a:cs typeface="Times New Roman"/>
            </a:endParaRPr>
          </a:p>
          <a:p>
            <a:pPr marL="469900" marR="5080" indent="-457200" algn="just">
              <a:lnSpc>
                <a:spcPct val="100000"/>
              </a:lnSpc>
              <a:spcBef>
                <a:spcPts val="1920"/>
              </a:spcBef>
              <a:buFont typeface="Wingdings"/>
              <a:buChar char=""/>
              <a:tabLst>
                <a:tab pos="469900" algn="l"/>
              </a:tabLst>
            </a:pPr>
            <a:r>
              <a:rPr sz="2800" spc="-5" dirty="0">
                <a:solidFill>
                  <a:srgbClr val="2A5A05"/>
                </a:solidFill>
                <a:latin typeface="Times New Roman"/>
                <a:cs typeface="Times New Roman"/>
              </a:rPr>
              <a:t>Repetition of Key </a:t>
            </a:r>
            <a:r>
              <a:rPr sz="2800" spc="-45" dirty="0">
                <a:solidFill>
                  <a:srgbClr val="2A5A05"/>
                </a:solidFill>
                <a:latin typeface="Times New Roman"/>
                <a:cs typeface="Times New Roman"/>
              </a:rPr>
              <a:t>Words </a:t>
            </a:r>
            <a:r>
              <a:rPr sz="2800" spc="-5" dirty="0">
                <a:solidFill>
                  <a:srgbClr val="2A5A05"/>
                </a:solidFill>
                <a:latin typeface="Times New Roman"/>
                <a:cs typeface="Times New Roman"/>
              </a:rPr>
              <a:t>- important </a:t>
            </a:r>
            <a:r>
              <a:rPr sz="2800" dirty="0">
                <a:solidFill>
                  <a:srgbClr val="2A5A05"/>
                </a:solidFill>
                <a:latin typeface="Times New Roman"/>
                <a:cs typeface="Times New Roman"/>
              </a:rPr>
              <a:t>words or </a:t>
            </a:r>
            <a:r>
              <a:rPr sz="2800" spc="-5" dirty="0">
                <a:solidFill>
                  <a:srgbClr val="2A5A05"/>
                </a:solidFill>
                <a:latin typeface="Times New Roman"/>
                <a:cs typeface="Times New Roman"/>
              </a:rPr>
              <a:t>phrases  (and their synonyms) </a:t>
            </a:r>
            <a:r>
              <a:rPr sz="2800" spc="-10" dirty="0">
                <a:solidFill>
                  <a:srgbClr val="2A5A05"/>
                </a:solidFill>
                <a:latin typeface="Times New Roman"/>
                <a:cs typeface="Times New Roman"/>
              </a:rPr>
              <a:t>may </a:t>
            </a:r>
            <a:r>
              <a:rPr sz="2800" dirty="0">
                <a:solidFill>
                  <a:srgbClr val="2A5A05"/>
                </a:solidFill>
                <a:latin typeface="Times New Roman"/>
                <a:cs typeface="Times New Roman"/>
              </a:rPr>
              <a:t>be </a:t>
            </a:r>
            <a:r>
              <a:rPr sz="2800" spc="-5" dirty="0">
                <a:solidFill>
                  <a:srgbClr val="2A5A05"/>
                </a:solidFill>
                <a:latin typeface="Times New Roman"/>
                <a:cs typeface="Times New Roman"/>
              </a:rPr>
              <a:t>repeated throughout a  paragraph to connect </a:t>
            </a:r>
            <a:r>
              <a:rPr sz="2800" dirty="0">
                <a:solidFill>
                  <a:srgbClr val="2A5A05"/>
                </a:solidFill>
                <a:latin typeface="Times New Roman"/>
                <a:cs typeface="Times New Roman"/>
              </a:rPr>
              <a:t>the </a:t>
            </a:r>
            <a:r>
              <a:rPr sz="2800" spc="-5" dirty="0">
                <a:solidFill>
                  <a:srgbClr val="2A5A05"/>
                </a:solidFill>
                <a:latin typeface="Times New Roman"/>
                <a:cs typeface="Times New Roman"/>
              </a:rPr>
              <a:t>thoughts into a coherent  statement.</a:t>
            </a:r>
            <a:endParaRPr sz="2800" dirty="0">
              <a:latin typeface="Times New Roman"/>
              <a:cs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Qualities </a:t>
            </a:r>
            <a:r>
              <a:rPr dirty="0"/>
              <a:t>of </a:t>
            </a:r>
            <a:r>
              <a:rPr spc="-5" dirty="0"/>
              <a:t>a Good</a:t>
            </a:r>
            <a:r>
              <a:rPr spc="-10" dirty="0"/>
              <a:t> </a:t>
            </a:r>
            <a:r>
              <a:rPr spc="-5" dirty="0"/>
              <a:t>Paragraph</a:t>
            </a:r>
          </a:p>
        </p:txBody>
      </p:sp>
      <p:sp>
        <p:nvSpPr>
          <p:cNvPr id="5" name="object 5"/>
          <p:cNvSpPr txBox="1">
            <a:spLocks noGrp="1"/>
          </p:cNvSpPr>
          <p:nvPr>
            <p:ph idx="1"/>
          </p:nvPr>
        </p:nvSpPr>
        <p:spPr>
          <a:xfrm>
            <a:off x="822959" y="1845734"/>
            <a:ext cx="7543801" cy="3197669"/>
          </a:xfrm>
          <a:prstGeom prst="rect">
            <a:avLst/>
          </a:prstGeom>
        </p:spPr>
        <p:txBody>
          <a:bodyPr vert="horz" wrap="square" lIns="0" tIns="217804" rIns="0" bIns="0" rtlCol="0">
            <a:spAutoFit/>
          </a:bodyPr>
          <a:lstStyle/>
          <a:p>
            <a:pPr marL="469900" marR="5080" indent="-457200" algn="just">
              <a:lnSpc>
                <a:spcPct val="100000"/>
              </a:lnSpc>
              <a:spcBef>
                <a:spcPts val="1130"/>
              </a:spcBef>
              <a:buFont typeface="Wingdings"/>
              <a:buChar char=""/>
              <a:tabLst>
                <a:tab pos="469900" algn="l"/>
              </a:tabLst>
            </a:pPr>
            <a:r>
              <a:rPr sz="2800" b="0" spc="-5" dirty="0" smtClean="0">
                <a:latin typeface="Times New Roman"/>
                <a:cs typeface="Times New Roman"/>
              </a:rPr>
              <a:t>Parallelism </a:t>
            </a:r>
            <a:r>
              <a:rPr sz="2800" b="0" spc="-5" dirty="0">
                <a:latin typeface="Times New Roman"/>
                <a:cs typeface="Times New Roman"/>
              </a:rPr>
              <a:t>- use </a:t>
            </a:r>
            <a:r>
              <a:rPr sz="2800" b="0" dirty="0">
                <a:latin typeface="Times New Roman"/>
                <a:cs typeface="Times New Roman"/>
              </a:rPr>
              <a:t>of the </a:t>
            </a:r>
            <a:r>
              <a:rPr sz="2800" b="0" spc="-10" dirty="0">
                <a:latin typeface="Times New Roman"/>
                <a:cs typeface="Times New Roman"/>
              </a:rPr>
              <a:t>same </a:t>
            </a:r>
            <a:r>
              <a:rPr sz="2800" b="0" spc="-5" dirty="0">
                <a:latin typeface="Times New Roman"/>
                <a:cs typeface="Times New Roman"/>
              </a:rPr>
              <a:t>grammatical structure in  several sentences </a:t>
            </a:r>
            <a:r>
              <a:rPr sz="2800" b="0" spc="-10" dirty="0">
                <a:latin typeface="Times New Roman"/>
                <a:cs typeface="Times New Roman"/>
              </a:rPr>
              <a:t>to </a:t>
            </a:r>
            <a:r>
              <a:rPr sz="2800" b="0" spc="-5" dirty="0">
                <a:latin typeface="Times New Roman"/>
                <a:cs typeface="Times New Roman"/>
              </a:rPr>
              <a:t>establish coherence. The use </a:t>
            </a:r>
            <a:r>
              <a:rPr sz="2800" b="0" dirty="0">
                <a:latin typeface="Times New Roman"/>
                <a:cs typeface="Times New Roman"/>
              </a:rPr>
              <a:t>of  </a:t>
            </a:r>
            <a:r>
              <a:rPr sz="2800" b="0" spc="-5" dirty="0">
                <a:latin typeface="Times New Roman"/>
                <a:cs typeface="Times New Roman"/>
              </a:rPr>
              <a:t>similar phrasing helps tie ideas and sentences  </a:t>
            </a:r>
            <a:r>
              <a:rPr sz="2800" b="0" spc="-20" dirty="0">
                <a:latin typeface="Times New Roman"/>
                <a:cs typeface="Times New Roman"/>
              </a:rPr>
              <a:t>together.</a:t>
            </a:r>
            <a:endParaRPr sz="2800" dirty="0">
              <a:latin typeface="Times New Roman"/>
              <a:cs typeface="Times New Roman"/>
            </a:endParaRPr>
          </a:p>
          <a:p>
            <a:pPr marL="469900" marR="5080" indent="-457200" algn="just">
              <a:lnSpc>
                <a:spcPct val="100000"/>
              </a:lnSpc>
              <a:spcBef>
                <a:spcPts val="1920"/>
              </a:spcBef>
              <a:buFont typeface="Wingdings"/>
              <a:buChar char=""/>
              <a:tabLst>
                <a:tab pos="469900" algn="l"/>
              </a:tabLst>
            </a:pPr>
            <a:r>
              <a:rPr sz="3200" b="0" dirty="0">
                <a:latin typeface="Times New Roman"/>
                <a:cs typeface="Times New Roman"/>
              </a:rPr>
              <a:t>By observing the </a:t>
            </a:r>
            <a:r>
              <a:rPr sz="3200" b="0" spc="-5" dirty="0">
                <a:latin typeface="Times New Roman"/>
                <a:cs typeface="Times New Roman"/>
              </a:rPr>
              <a:t>mentioned points </a:t>
            </a:r>
            <a:r>
              <a:rPr sz="3200" b="0" dirty="0">
                <a:latin typeface="Times New Roman"/>
                <a:cs typeface="Times New Roman"/>
              </a:rPr>
              <a:t>we can  write an </a:t>
            </a:r>
            <a:r>
              <a:rPr sz="3200" b="0" spc="-5" dirty="0">
                <a:latin typeface="Times New Roman"/>
                <a:cs typeface="Times New Roman"/>
              </a:rPr>
              <a:t>effective</a:t>
            </a:r>
            <a:r>
              <a:rPr sz="3200" b="0" spc="-35" dirty="0">
                <a:latin typeface="Times New Roman"/>
                <a:cs typeface="Times New Roman"/>
              </a:rPr>
              <a:t> </a:t>
            </a:r>
            <a:r>
              <a:rPr sz="3200" b="0" dirty="0">
                <a:latin typeface="Times New Roman"/>
                <a:cs typeface="Times New Roman"/>
              </a:rPr>
              <a:t>paragraph.</a:t>
            </a:r>
            <a:endParaRPr sz="3200" dirty="0">
              <a:latin typeface="Times New Roman"/>
              <a:cs typeface="Times New Roman"/>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p:nvPr/>
        </p:nvSpPr>
        <p:spPr>
          <a:xfrm>
            <a:off x="4094988" y="172212"/>
            <a:ext cx="914400" cy="1231392"/>
          </a:xfrm>
          <a:prstGeom prst="rect">
            <a:avLst/>
          </a:prstGeom>
          <a:blipFill>
            <a:blip r:embed="rId2"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917765" y="172212"/>
            <a:ext cx="7268845" cy="3530600"/>
          </a:xfrm>
          <a:prstGeom prst="rect">
            <a:avLst/>
          </a:prstGeom>
        </p:spPr>
        <p:txBody>
          <a:bodyPr vert="horz" wrap="square" lIns="0" tIns="180340" rIns="0" bIns="0" rtlCol="0">
            <a:spAutoFit/>
          </a:bodyPr>
          <a:lstStyle/>
          <a:p>
            <a:pPr marR="68580" algn="ctr">
              <a:lnSpc>
                <a:spcPct val="100000"/>
              </a:lnSpc>
              <a:spcBef>
                <a:spcPts val="1420"/>
              </a:spcBef>
            </a:pPr>
            <a:r>
              <a:rPr sz="4400" spc="-10" dirty="0"/>
              <a:t>Writing-Process</a:t>
            </a:r>
            <a:endParaRPr sz="4400" dirty="0"/>
          </a:p>
          <a:p>
            <a:pPr marL="12700" marR="5080" algn="just">
              <a:lnSpc>
                <a:spcPct val="100000"/>
              </a:lnSpc>
              <a:spcBef>
                <a:spcPts val="830"/>
              </a:spcBef>
            </a:pPr>
            <a:r>
              <a:rPr sz="2800" spc="-20" dirty="0"/>
              <a:t>Listing-Technique: </a:t>
            </a:r>
            <a:r>
              <a:rPr sz="2800" b="0" spc="5" dirty="0">
                <a:latin typeface="Times New Roman"/>
                <a:cs typeface="Times New Roman"/>
              </a:rPr>
              <a:t>It </a:t>
            </a:r>
            <a:r>
              <a:rPr sz="2800" b="0" spc="-5" dirty="0">
                <a:latin typeface="Times New Roman"/>
                <a:cs typeface="Times New Roman"/>
              </a:rPr>
              <a:t>is a </a:t>
            </a:r>
            <a:r>
              <a:rPr sz="2800" b="0" dirty="0">
                <a:latin typeface="Times New Roman"/>
                <a:cs typeface="Times New Roman"/>
              </a:rPr>
              <a:t>prewriting </a:t>
            </a:r>
            <a:r>
              <a:rPr sz="2800" b="0" spc="-5" dirty="0">
                <a:latin typeface="Times New Roman"/>
                <a:cs typeface="Times New Roman"/>
              </a:rPr>
              <a:t>technique </a:t>
            </a:r>
            <a:r>
              <a:rPr sz="2800" b="0" spc="-15" dirty="0">
                <a:latin typeface="Times New Roman"/>
                <a:cs typeface="Times New Roman"/>
              </a:rPr>
              <a:t>in  </a:t>
            </a:r>
            <a:r>
              <a:rPr sz="2800" b="0" spc="-5" dirty="0">
                <a:latin typeface="Times New Roman"/>
                <a:cs typeface="Times New Roman"/>
              </a:rPr>
              <a:t>which you </a:t>
            </a:r>
            <a:r>
              <a:rPr sz="2800" b="0" dirty="0">
                <a:latin typeface="Times New Roman"/>
                <a:cs typeface="Times New Roman"/>
              </a:rPr>
              <a:t>write </a:t>
            </a:r>
            <a:r>
              <a:rPr sz="2800" b="0" spc="-5" dirty="0">
                <a:latin typeface="Times New Roman"/>
                <a:cs typeface="Times New Roman"/>
              </a:rPr>
              <a:t>the topic </a:t>
            </a:r>
            <a:r>
              <a:rPr sz="2800" b="0" spc="-10" dirty="0">
                <a:latin typeface="Times New Roman"/>
                <a:cs typeface="Times New Roman"/>
              </a:rPr>
              <a:t>at the </a:t>
            </a:r>
            <a:r>
              <a:rPr sz="2800" b="0" spc="-5" dirty="0">
                <a:latin typeface="Times New Roman"/>
                <a:cs typeface="Times New Roman"/>
              </a:rPr>
              <a:t>top of a piece of  paper and </a:t>
            </a:r>
            <a:r>
              <a:rPr sz="2800" b="0" dirty="0">
                <a:latin typeface="Times New Roman"/>
                <a:cs typeface="Times New Roman"/>
              </a:rPr>
              <a:t>then </a:t>
            </a:r>
            <a:r>
              <a:rPr sz="2800" b="0" spc="-5" dirty="0">
                <a:latin typeface="Times New Roman"/>
                <a:cs typeface="Times New Roman"/>
              </a:rPr>
              <a:t>quickly </a:t>
            </a:r>
            <a:r>
              <a:rPr sz="2800" b="0" spc="-10" dirty="0">
                <a:latin typeface="Times New Roman"/>
                <a:cs typeface="Times New Roman"/>
              </a:rPr>
              <a:t>make </a:t>
            </a:r>
            <a:r>
              <a:rPr sz="2800" b="0" spc="-5" dirty="0">
                <a:latin typeface="Times New Roman"/>
                <a:cs typeface="Times New Roman"/>
              </a:rPr>
              <a:t>list </a:t>
            </a:r>
            <a:r>
              <a:rPr sz="2800" b="0" dirty="0">
                <a:latin typeface="Times New Roman"/>
                <a:cs typeface="Times New Roman"/>
              </a:rPr>
              <a:t>of the </a:t>
            </a:r>
            <a:r>
              <a:rPr sz="2800" b="0" spc="-5" dirty="0">
                <a:latin typeface="Times New Roman"/>
                <a:cs typeface="Times New Roman"/>
              </a:rPr>
              <a:t>words </a:t>
            </a:r>
            <a:r>
              <a:rPr sz="2800" b="0" dirty="0">
                <a:latin typeface="Times New Roman"/>
                <a:cs typeface="Times New Roman"/>
              </a:rPr>
              <a:t>or  </a:t>
            </a:r>
            <a:r>
              <a:rPr sz="2800" b="0" spc="-5" dirty="0">
                <a:latin typeface="Times New Roman"/>
                <a:cs typeface="Times New Roman"/>
              </a:rPr>
              <a:t>phrases that </a:t>
            </a:r>
            <a:r>
              <a:rPr sz="2800" b="0" spc="-10" dirty="0">
                <a:latin typeface="Times New Roman"/>
                <a:cs typeface="Times New Roman"/>
              </a:rPr>
              <a:t>come </a:t>
            </a:r>
            <a:r>
              <a:rPr sz="2800" b="0" spc="-5" dirty="0">
                <a:latin typeface="Times New Roman"/>
                <a:cs typeface="Times New Roman"/>
              </a:rPr>
              <a:t>in to </a:t>
            </a:r>
            <a:r>
              <a:rPr sz="2800" b="0" dirty="0">
                <a:latin typeface="Times New Roman"/>
                <a:cs typeface="Times New Roman"/>
              </a:rPr>
              <a:t>your </a:t>
            </a:r>
            <a:r>
              <a:rPr sz="2800" b="0" spc="-5" dirty="0">
                <a:latin typeface="Times New Roman"/>
                <a:cs typeface="Times New Roman"/>
              </a:rPr>
              <a:t>mind. </a:t>
            </a:r>
            <a:r>
              <a:rPr sz="2800" b="0" spc="-15" dirty="0">
                <a:latin typeface="Times New Roman"/>
                <a:cs typeface="Times New Roman"/>
              </a:rPr>
              <a:t>Don’t </a:t>
            </a:r>
            <a:r>
              <a:rPr sz="2800" b="0" spc="-5" dirty="0">
                <a:latin typeface="Times New Roman"/>
                <a:cs typeface="Times New Roman"/>
              </a:rPr>
              <a:t>stop to  wonder if an idea is </a:t>
            </a:r>
            <a:r>
              <a:rPr sz="2800" b="0" dirty="0">
                <a:latin typeface="Times New Roman"/>
                <a:cs typeface="Times New Roman"/>
              </a:rPr>
              <a:t>good or not. </a:t>
            </a:r>
            <a:r>
              <a:rPr sz="2800" b="0" spc="-25" dirty="0">
                <a:latin typeface="Times New Roman"/>
                <a:cs typeface="Times New Roman"/>
              </a:rPr>
              <a:t>Write </a:t>
            </a:r>
            <a:r>
              <a:rPr sz="2800" b="0" spc="-5" dirty="0">
                <a:latin typeface="Times New Roman"/>
                <a:cs typeface="Times New Roman"/>
              </a:rPr>
              <a:t>it down!  Keep </a:t>
            </a:r>
            <a:r>
              <a:rPr sz="2800" b="0" dirty="0">
                <a:latin typeface="Times New Roman"/>
                <a:cs typeface="Times New Roman"/>
              </a:rPr>
              <a:t>writing until </a:t>
            </a:r>
            <a:r>
              <a:rPr sz="2800" b="0" spc="-5" dirty="0">
                <a:latin typeface="Times New Roman"/>
                <a:cs typeface="Times New Roman"/>
              </a:rPr>
              <a:t>the </a:t>
            </a:r>
            <a:r>
              <a:rPr sz="2800" b="0" dirty="0">
                <a:latin typeface="Times New Roman"/>
                <a:cs typeface="Times New Roman"/>
              </a:rPr>
              <a:t>flow </a:t>
            </a:r>
            <a:r>
              <a:rPr sz="2800" b="0" spc="-5" dirty="0">
                <a:latin typeface="Times New Roman"/>
                <a:cs typeface="Times New Roman"/>
              </a:rPr>
              <a:t>of ideas</a:t>
            </a:r>
            <a:r>
              <a:rPr sz="2800" b="0" spc="-40" dirty="0">
                <a:latin typeface="Times New Roman"/>
                <a:cs typeface="Times New Roman"/>
              </a:rPr>
              <a:t> </a:t>
            </a:r>
            <a:r>
              <a:rPr sz="2800" b="0" dirty="0">
                <a:latin typeface="Times New Roman"/>
                <a:cs typeface="Times New Roman"/>
              </a:rPr>
              <a:t>stops.</a:t>
            </a:r>
            <a:endParaRPr sz="2800" dirty="0">
              <a:latin typeface="Times New Roman"/>
              <a:cs typeface="Times New Roman"/>
            </a:endParaRPr>
          </a:p>
        </p:txBody>
      </p:sp>
      <p:sp>
        <p:nvSpPr>
          <p:cNvPr id="8" name="object 8"/>
          <p:cNvSpPr txBox="1"/>
          <p:nvPr/>
        </p:nvSpPr>
        <p:spPr>
          <a:xfrm>
            <a:off x="854151" y="4061586"/>
            <a:ext cx="7269480" cy="2159000"/>
          </a:xfrm>
          <a:prstGeom prst="rect">
            <a:avLst/>
          </a:prstGeom>
        </p:spPr>
        <p:txBody>
          <a:bodyPr vert="horz" wrap="square" lIns="0" tIns="12065" rIns="0" bIns="0" rtlCol="0">
            <a:spAutoFit/>
          </a:bodyPr>
          <a:lstStyle/>
          <a:p>
            <a:pPr marL="12700" marR="5080" algn="just">
              <a:lnSpc>
                <a:spcPct val="100000"/>
              </a:lnSpc>
              <a:spcBef>
                <a:spcPts val="95"/>
              </a:spcBef>
            </a:pPr>
            <a:r>
              <a:rPr sz="2800" b="1" spc="-10" dirty="0">
                <a:solidFill>
                  <a:srgbClr val="2A5A05"/>
                </a:solidFill>
                <a:latin typeface="Times New Roman"/>
                <a:cs typeface="Times New Roman"/>
              </a:rPr>
              <a:t>Free-Writing: </a:t>
            </a:r>
            <a:r>
              <a:rPr sz="2800" spc="-5" dirty="0">
                <a:solidFill>
                  <a:srgbClr val="2A5A05"/>
                </a:solidFill>
                <a:latin typeface="Times New Roman"/>
                <a:cs typeface="Times New Roman"/>
              </a:rPr>
              <a:t>It is a prewriting technique </a:t>
            </a:r>
            <a:r>
              <a:rPr sz="2800" spc="-15" dirty="0">
                <a:solidFill>
                  <a:srgbClr val="2A5A05"/>
                </a:solidFill>
                <a:latin typeface="Times New Roman"/>
                <a:cs typeface="Times New Roman"/>
              </a:rPr>
              <a:t>in  </a:t>
            </a:r>
            <a:r>
              <a:rPr sz="2800" spc="-5" dirty="0">
                <a:solidFill>
                  <a:srgbClr val="2A5A05"/>
                </a:solidFill>
                <a:latin typeface="Times New Roman"/>
                <a:cs typeface="Times New Roman"/>
              </a:rPr>
              <a:t>which </a:t>
            </a:r>
            <a:r>
              <a:rPr sz="2800" dirty="0">
                <a:solidFill>
                  <a:srgbClr val="2A5A05"/>
                </a:solidFill>
                <a:latin typeface="Times New Roman"/>
                <a:cs typeface="Times New Roman"/>
              </a:rPr>
              <a:t>you </a:t>
            </a:r>
            <a:r>
              <a:rPr sz="2800" spc="-5" dirty="0">
                <a:solidFill>
                  <a:srgbClr val="2A5A05"/>
                </a:solidFill>
                <a:latin typeface="Times New Roman"/>
                <a:cs typeface="Times New Roman"/>
              </a:rPr>
              <a:t>write freely without stopping-on a topic  for a specific amount of time. </a:t>
            </a:r>
            <a:r>
              <a:rPr sz="2800" spc="-95" dirty="0">
                <a:solidFill>
                  <a:srgbClr val="2A5A05"/>
                </a:solidFill>
                <a:latin typeface="Times New Roman"/>
                <a:cs typeface="Times New Roman"/>
              </a:rPr>
              <a:t>You </a:t>
            </a:r>
            <a:r>
              <a:rPr sz="2800" spc="-5" dirty="0">
                <a:solidFill>
                  <a:srgbClr val="2A5A05"/>
                </a:solidFill>
                <a:latin typeface="Times New Roman"/>
                <a:cs typeface="Times New Roman"/>
              </a:rPr>
              <a:t>just write </a:t>
            </a:r>
            <a:r>
              <a:rPr sz="2800" dirty="0">
                <a:solidFill>
                  <a:srgbClr val="2A5A05"/>
                </a:solidFill>
                <a:latin typeface="Times New Roman"/>
                <a:cs typeface="Times New Roman"/>
              </a:rPr>
              <a:t>down  </a:t>
            </a:r>
            <a:r>
              <a:rPr sz="2800" spc="-5" dirty="0">
                <a:solidFill>
                  <a:srgbClr val="2A5A05"/>
                </a:solidFill>
                <a:latin typeface="Times New Roman"/>
                <a:cs typeface="Times New Roman"/>
              </a:rPr>
              <a:t>sentences </a:t>
            </a:r>
            <a:r>
              <a:rPr sz="2800" spc="-10" dirty="0">
                <a:solidFill>
                  <a:srgbClr val="2A5A05"/>
                </a:solidFill>
                <a:latin typeface="Times New Roman"/>
                <a:cs typeface="Times New Roman"/>
              </a:rPr>
              <a:t>as </a:t>
            </a:r>
            <a:r>
              <a:rPr sz="2800" dirty="0">
                <a:solidFill>
                  <a:srgbClr val="2A5A05"/>
                </a:solidFill>
                <a:latin typeface="Times New Roman"/>
                <a:cs typeface="Times New Roman"/>
              </a:rPr>
              <a:t>you </a:t>
            </a:r>
            <a:r>
              <a:rPr sz="2800" spc="-5" dirty="0">
                <a:solidFill>
                  <a:srgbClr val="2A5A05"/>
                </a:solidFill>
                <a:latin typeface="Times New Roman"/>
                <a:cs typeface="Times New Roman"/>
              </a:rPr>
              <a:t>think </a:t>
            </a:r>
            <a:r>
              <a:rPr sz="2800" dirty="0">
                <a:solidFill>
                  <a:srgbClr val="2A5A05"/>
                </a:solidFill>
                <a:latin typeface="Times New Roman"/>
                <a:cs typeface="Times New Roman"/>
              </a:rPr>
              <a:t>of </a:t>
            </a:r>
            <a:r>
              <a:rPr sz="2800" spc="-10" dirty="0">
                <a:solidFill>
                  <a:srgbClr val="2A5A05"/>
                </a:solidFill>
                <a:latin typeface="Times New Roman"/>
                <a:cs typeface="Times New Roman"/>
              </a:rPr>
              <a:t>them </a:t>
            </a:r>
            <a:r>
              <a:rPr sz="2800" spc="-5" dirty="0">
                <a:solidFill>
                  <a:srgbClr val="2A5A05"/>
                </a:solidFill>
                <a:latin typeface="Times New Roman"/>
                <a:cs typeface="Times New Roman"/>
              </a:rPr>
              <a:t>with out </a:t>
            </a:r>
            <a:r>
              <a:rPr sz="2800" dirty="0">
                <a:solidFill>
                  <a:srgbClr val="2A5A05"/>
                </a:solidFill>
                <a:latin typeface="Times New Roman"/>
                <a:cs typeface="Times New Roman"/>
              </a:rPr>
              <a:t>worrying  </a:t>
            </a:r>
            <a:r>
              <a:rPr sz="2800" spc="-5" dirty="0">
                <a:solidFill>
                  <a:srgbClr val="2A5A05"/>
                </a:solidFill>
                <a:latin typeface="Times New Roman"/>
                <a:cs typeface="Times New Roman"/>
              </a:rPr>
              <a:t>about whether </a:t>
            </a:r>
            <a:r>
              <a:rPr sz="2800" dirty="0">
                <a:solidFill>
                  <a:srgbClr val="2A5A05"/>
                </a:solidFill>
                <a:latin typeface="Times New Roman"/>
                <a:cs typeface="Times New Roman"/>
              </a:rPr>
              <a:t>your </a:t>
            </a:r>
            <a:r>
              <a:rPr sz="2800" spc="-5" dirty="0">
                <a:solidFill>
                  <a:srgbClr val="2A5A05"/>
                </a:solidFill>
                <a:latin typeface="Times New Roman"/>
                <a:cs typeface="Times New Roman"/>
              </a:rPr>
              <a:t>sentences are correct </a:t>
            </a:r>
            <a:r>
              <a:rPr sz="2800" dirty="0">
                <a:solidFill>
                  <a:srgbClr val="2A5A05"/>
                </a:solidFill>
                <a:latin typeface="Times New Roman"/>
                <a:cs typeface="Times New Roman"/>
              </a:rPr>
              <a:t>or</a:t>
            </a:r>
            <a:r>
              <a:rPr sz="2800" spc="10" dirty="0">
                <a:solidFill>
                  <a:srgbClr val="2A5A05"/>
                </a:solidFill>
                <a:latin typeface="Times New Roman"/>
                <a:cs typeface="Times New Roman"/>
              </a:rPr>
              <a:t> </a:t>
            </a:r>
            <a:r>
              <a:rPr sz="2800" dirty="0">
                <a:solidFill>
                  <a:srgbClr val="2A5A05"/>
                </a:solidFill>
                <a:latin typeface="Times New Roman"/>
                <a:cs typeface="Times New Roman"/>
              </a:rPr>
              <a:t>not</a:t>
            </a:r>
            <a:r>
              <a:rPr sz="1800" dirty="0">
                <a:latin typeface="Calibri"/>
                <a:cs typeface="Calibri"/>
              </a:rPr>
              <a:t>.</a:t>
            </a:r>
            <a:endParaRPr sz="1800">
              <a:latin typeface="Calibri"/>
              <a:cs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p:nvPr/>
        </p:nvSpPr>
        <p:spPr>
          <a:xfrm>
            <a:off x="4212335" y="211836"/>
            <a:ext cx="758951" cy="1018032"/>
          </a:xfrm>
          <a:prstGeom prst="rect">
            <a:avLst/>
          </a:prstGeom>
          <a:blipFill>
            <a:blip r:embed="rId2"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2943860" y="331723"/>
            <a:ext cx="3183255" cy="574040"/>
          </a:xfrm>
          <a:prstGeom prst="rect">
            <a:avLst/>
          </a:prstGeom>
        </p:spPr>
        <p:txBody>
          <a:bodyPr vert="horz" wrap="square" lIns="0" tIns="12700" rIns="0" bIns="0" rtlCol="0">
            <a:spAutoFit/>
          </a:bodyPr>
          <a:lstStyle/>
          <a:p>
            <a:pPr marL="12700">
              <a:lnSpc>
                <a:spcPct val="100000"/>
              </a:lnSpc>
              <a:spcBef>
                <a:spcPts val="100"/>
              </a:spcBef>
            </a:pPr>
            <a:r>
              <a:rPr sz="3600" spc="-65" dirty="0"/>
              <a:t>W</a:t>
            </a:r>
            <a:r>
              <a:rPr sz="3600" dirty="0"/>
              <a:t>rit</a:t>
            </a:r>
            <a:r>
              <a:rPr sz="3600" spc="-15" dirty="0"/>
              <a:t>i</a:t>
            </a:r>
            <a:r>
              <a:rPr sz="3600" spc="-5" dirty="0"/>
              <a:t>n</a:t>
            </a:r>
            <a:r>
              <a:rPr sz="3600" dirty="0"/>
              <a:t>g-P</a:t>
            </a:r>
            <a:r>
              <a:rPr sz="3600" spc="-65" dirty="0"/>
              <a:t>r</a:t>
            </a:r>
            <a:r>
              <a:rPr sz="3600" spc="-5" dirty="0"/>
              <a:t>ocess</a:t>
            </a:r>
            <a:endParaRPr sz="3600"/>
          </a:p>
        </p:txBody>
      </p:sp>
      <p:sp>
        <p:nvSpPr>
          <p:cNvPr id="8" name="object 8"/>
          <p:cNvSpPr txBox="1"/>
          <p:nvPr/>
        </p:nvSpPr>
        <p:spPr>
          <a:xfrm>
            <a:off x="866343" y="2757296"/>
            <a:ext cx="2802255" cy="391160"/>
          </a:xfrm>
          <a:prstGeom prst="rect">
            <a:avLst/>
          </a:prstGeom>
        </p:spPr>
        <p:txBody>
          <a:bodyPr vert="horz" wrap="square" lIns="0" tIns="0" rIns="0" bIns="0" rtlCol="0">
            <a:spAutoFit/>
          </a:bodyPr>
          <a:lstStyle/>
          <a:p>
            <a:pPr marL="12700">
              <a:lnSpc>
                <a:spcPts val="3060"/>
              </a:lnSpc>
              <a:tabLst>
                <a:tab pos="545465" algn="l"/>
              </a:tabLst>
            </a:pPr>
            <a:r>
              <a:rPr sz="2800" spc="-5" dirty="0">
                <a:solidFill>
                  <a:srgbClr val="2A5A05"/>
                </a:solidFill>
                <a:latin typeface="Times New Roman"/>
                <a:cs typeface="Times New Roman"/>
              </a:rPr>
              <a:t>2.	</a:t>
            </a:r>
            <a:r>
              <a:rPr sz="2400" dirty="0">
                <a:solidFill>
                  <a:srgbClr val="2A5A05"/>
                </a:solidFill>
                <a:latin typeface="Times New Roman"/>
                <a:cs typeface="Times New Roman"/>
              </a:rPr>
              <a:t>The second step</a:t>
            </a:r>
            <a:r>
              <a:rPr sz="2400" spc="-95" dirty="0">
                <a:solidFill>
                  <a:srgbClr val="2A5A05"/>
                </a:solidFill>
                <a:latin typeface="Times New Roman"/>
                <a:cs typeface="Times New Roman"/>
              </a:rPr>
              <a:t> </a:t>
            </a:r>
            <a:r>
              <a:rPr sz="2400" spc="-5" dirty="0">
                <a:solidFill>
                  <a:srgbClr val="2A5A05"/>
                </a:solidFill>
                <a:latin typeface="Times New Roman"/>
                <a:cs typeface="Times New Roman"/>
              </a:rPr>
              <a:t>is</a:t>
            </a:r>
            <a:endParaRPr sz="2400">
              <a:latin typeface="Times New Roman"/>
              <a:cs typeface="Times New Roman"/>
            </a:endParaRPr>
          </a:p>
        </p:txBody>
      </p:sp>
      <p:sp>
        <p:nvSpPr>
          <p:cNvPr id="9" name="object 9"/>
          <p:cNvSpPr txBox="1"/>
          <p:nvPr/>
        </p:nvSpPr>
        <p:spPr>
          <a:xfrm>
            <a:off x="866343" y="2966816"/>
            <a:ext cx="6584315" cy="1093470"/>
          </a:xfrm>
          <a:prstGeom prst="rect">
            <a:avLst/>
          </a:prstGeom>
        </p:spPr>
        <p:txBody>
          <a:bodyPr vert="horz" wrap="square" lIns="0" tIns="180975" rIns="0" bIns="0" rtlCol="0">
            <a:spAutoFit/>
          </a:bodyPr>
          <a:lstStyle/>
          <a:p>
            <a:pPr marL="12700">
              <a:lnSpc>
                <a:spcPct val="100000"/>
              </a:lnSpc>
              <a:spcBef>
                <a:spcPts val="1425"/>
              </a:spcBef>
            </a:pPr>
            <a:r>
              <a:rPr sz="2400" b="1" u="heavy" spc="-5" dirty="0">
                <a:solidFill>
                  <a:srgbClr val="2A5A05"/>
                </a:solidFill>
                <a:uFill>
                  <a:solidFill>
                    <a:srgbClr val="2A5A05"/>
                  </a:solidFill>
                </a:uFill>
                <a:latin typeface="Times New Roman"/>
                <a:cs typeface="Times New Roman"/>
              </a:rPr>
              <a:t>Organizing:</a:t>
            </a:r>
            <a:r>
              <a:rPr sz="2400" b="1" spc="-5" dirty="0">
                <a:solidFill>
                  <a:srgbClr val="2A5A05"/>
                </a:solidFill>
                <a:latin typeface="Times New Roman"/>
                <a:cs typeface="Times New Roman"/>
              </a:rPr>
              <a:t> </a:t>
            </a:r>
            <a:r>
              <a:rPr sz="2400" spc="-10" dirty="0">
                <a:solidFill>
                  <a:srgbClr val="2A5A05"/>
                </a:solidFill>
                <a:latin typeface="Times New Roman"/>
                <a:cs typeface="Times New Roman"/>
              </a:rPr>
              <a:t>Organize </a:t>
            </a:r>
            <a:r>
              <a:rPr sz="2400" dirty="0">
                <a:solidFill>
                  <a:srgbClr val="2A5A05"/>
                </a:solidFill>
                <a:latin typeface="Times New Roman"/>
                <a:cs typeface="Times New Roman"/>
              </a:rPr>
              <a:t>the ideas into a </a:t>
            </a:r>
            <a:r>
              <a:rPr sz="2400" spc="-5" dirty="0">
                <a:solidFill>
                  <a:srgbClr val="2A5A05"/>
                </a:solidFill>
                <a:latin typeface="Times New Roman"/>
                <a:cs typeface="Times New Roman"/>
              </a:rPr>
              <a:t>simple</a:t>
            </a:r>
            <a:r>
              <a:rPr sz="2400" spc="-35" dirty="0">
                <a:solidFill>
                  <a:srgbClr val="2A5A05"/>
                </a:solidFill>
                <a:latin typeface="Times New Roman"/>
                <a:cs typeface="Times New Roman"/>
              </a:rPr>
              <a:t> </a:t>
            </a:r>
            <a:r>
              <a:rPr sz="2400" dirty="0">
                <a:solidFill>
                  <a:srgbClr val="2A5A05"/>
                </a:solidFill>
                <a:latin typeface="Times New Roman"/>
                <a:cs typeface="Times New Roman"/>
              </a:rPr>
              <a:t>outline.</a:t>
            </a:r>
            <a:endParaRPr sz="2400">
              <a:latin typeface="Times New Roman"/>
              <a:cs typeface="Times New Roman"/>
            </a:endParaRPr>
          </a:p>
          <a:p>
            <a:pPr marL="12700">
              <a:lnSpc>
                <a:spcPct val="100000"/>
              </a:lnSpc>
              <a:spcBef>
                <a:spcPts val="1325"/>
              </a:spcBef>
              <a:tabLst>
                <a:tab pos="539750" algn="l"/>
              </a:tabLst>
            </a:pPr>
            <a:r>
              <a:rPr sz="2400" dirty="0">
                <a:solidFill>
                  <a:srgbClr val="2A5A05"/>
                </a:solidFill>
                <a:latin typeface="Times New Roman"/>
                <a:cs typeface="Times New Roman"/>
              </a:rPr>
              <a:t>3.	The third step</a:t>
            </a:r>
            <a:r>
              <a:rPr sz="2400" spc="-40" dirty="0">
                <a:solidFill>
                  <a:srgbClr val="2A5A05"/>
                </a:solidFill>
                <a:latin typeface="Times New Roman"/>
                <a:cs typeface="Times New Roman"/>
              </a:rPr>
              <a:t> </a:t>
            </a:r>
            <a:r>
              <a:rPr sz="2400" spc="-5" dirty="0">
                <a:solidFill>
                  <a:srgbClr val="2A5A05"/>
                </a:solidFill>
                <a:latin typeface="Times New Roman"/>
                <a:cs typeface="Times New Roman"/>
              </a:rPr>
              <a:t>is</a:t>
            </a:r>
            <a:endParaRPr sz="2400">
              <a:latin typeface="Times New Roman"/>
              <a:cs typeface="Times New Roman"/>
            </a:endParaRPr>
          </a:p>
        </p:txBody>
      </p:sp>
      <p:sp>
        <p:nvSpPr>
          <p:cNvPr id="10" name="object 10"/>
          <p:cNvSpPr txBox="1"/>
          <p:nvPr/>
        </p:nvSpPr>
        <p:spPr>
          <a:xfrm>
            <a:off x="866343" y="4034790"/>
            <a:ext cx="7656195" cy="2395855"/>
          </a:xfrm>
          <a:prstGeom prst="rect">
            <a:avLst/>
          </a:prstGeom>
        </p:spPr>
        <p:txBody>
          <a:bodyPr vert="horz" wrap="square" lIns="0" tIns="12700" rIns="0" bIns="0" rtlCol="0">
            <a:spAutoFit/>
          </a:bodyPr>
          <a:lstStyle/>
          <a:p>
            <a:pPr marL="12700" marR="5080">
              <a:lnSpc>
                <a:spcPct val="100000"/>
              </a:lnSpc>
              <a:spcBef>
                <a:spcPts val="100"/>
              </a:spcBef>
            </a:pPr>
            <a:r>
              <a:rPr sz="2400" b="1" u="heavy" spc="-5" dirty="0">
                <a:solidFill>
                  <a:srgbClr val="2A5A05"/>
                </a:solidFill>
                <a:uFill>
                  <a:solidFill>
                    <a:srgbClr val="2A5A05"/>
                  </a:solidFill>
                </a:uFill>
                <a:latin typeface="Times New Roman"/>
                <a:cs typeface="Times New Roman"/>
              </a:rPr>
              <a:t>Rough </a:t>
            </a:r>
            <a:r>
              <a:rPr sz="2400" b="1" u="heavy" dirty="0">
                <a:solidFill>
                  <a:srgbClr val="2A5A05"/>
                </a:solidFill>
                <a:uFill>
                  <a:solidFill>
                    <a:srgbClr val="2A5A05"/>
                  </a:solidFill>
                </a:uFill>
                <a:latin typeface="Times New Roman"/>
                <a:cs typeface="Times New Roman"/>
              </a:rPr>
              <a:t>Draft: </a:t>
            </a:r>
            <a:r>
              <a:rPr sz="2400" spc="-5" dirty="0">
                <a:solidFill>
                  <a:srgbClr val="2A5A05"/>
                </a:solidFill>
                <a:latin typeface="Times New Roman"/>
                <a:cs typeface="Times New Roman"/>
              </a:rPr>
              <a:t>Use </a:t>
            </a:r>
            <a:r>
              <a:rPr sz="2400" dirty="0">
                <a:solidFill>
                  <a:srgbClr val="2A5A05"/>
                </a:solidFill>
                <a:latin typeface="Times New Roman"/>
                <a:cs typeface="Times New Roman"/>
              </a:rPr>
              <a:t>your outline </a:t>
            </a:r>
            <a:r>
              <a:rPr sz="2400" spc="-5" dirty="0">
                <a:solidFill>
                  <a:srgbClr val="2A5A05"/>
                </a:solidFill>
                <a:latin typeface="Times New Roman"/>
                <a:cs typeface="Times New Roman"/>
              </a:rPr>
              <a:t>as </a:t>
            </a:r>
            <a:r>
              <a:rPr sz="2400" dirty="0">
                <a:solidFill>
                  <a:srgbClr val="2A5A05"/>
                </a:solidFill>
                <a:latin typeface="Times New Roman"/>
                <a:cs typeface="Times New Roman"/>
              </a:rPr>
              <a:t>a guide. </a:t>
            </a:r>
            <a:r>
              <a:rPr sz="2400" spc="-25" dirty="0">
                <a:solidFill>
                  <a:srgbClr val="2A5A05"/>
                </a:solidFill>
                <a:latin typeface="Times New Roman"/>
                <a:cs typeface="Times New Roman"/>
              </a:rPr>
              <a:t>Write </a:t>
            </a:r>
            <a:r>
              <a:rPr sz="2400" dirty="0">
                <a:solidFill>
                  <a:srgbClr val="2A5A05"/>
                </a:solidFill>
                <a:latin typeface="Times New Roman"/>
                <a:cs typeface="Times New Roman"/>
              </a:rPr>
              <a:t>a rough</a:t>
            </a:r>
            <a:r>
              <a:rPr sz="2400" spc="-95" dirty="0">
                <a:solidFill>
                  <a:srgbClr val="2A5A05"/>
                </a:solidFill>
                <a:latin typeface="Times New Roman"/>
                <a:cs typeface="Times New Roman"/>
              </a:rPr>
              <a:t> </a:t>
            </a:r>
            <a:r>
              <a:rPr sz="2400" dirty="0">
                <a:solidFill>
                  <a:srgbClr val="2A5A05"/>
                </a:solidFill>
                <a:latin typeface="Times New Roman"/>
                <a:cs typeface="Times New Roman"/>
              </a:rPr>
              <a:t>draft  quickly </a:t>
            </a:r>
            <a:r>
              <a:rPr sz="2400" spc="-5" dirty="0">
                <a:solidFill>
                  <a:srgbClr val="2A5A05"/>
                </a:solidFill>
                <a:latin typeface="Times New Roman"/>
                <a:cs typeface="Times New Roman"/>
              </a:rPr>
              <a:t>as </a:t>
            </a:r>
            <a:r>
              <a:rPr sz="2400" dirty="0">
                <a:solidFill>
                  <a:srgbClr val="2A5A05"/>
                </a:solidFill>
                <a:latin typeface="Times New Roman"/>
                <a:cs typeface="Times New Roman"/>
              </a:rPr>
              <a:t>you can without stopping to think about </a:t>
            </a:r>
            <a:r>
              <a:rPr sz="2400" spc="-20" dirty="0">
                <a:solidFill>
                  <a:srgbClr val="2A5A05"/>
                </a:solidFill>
                <a:latin typeface="Times New Roman"/>
                <a:cs typeface="Times New Roman"/>
              </a:rPr>
              <a:t>grammar,  </a:t>
            </a:r>
            <a:r>
              <a:rPr sz="2400" dirty="0">
                <a:solidFill>
                  <a:srgbClr val="2A5A05"/>
                </a:solidFill>
                <a:latin typeface="Times New Roman"/>
                <a:cs typeface="Times New Roman"/>
              </a:rPr>
              <a:t>spelling or punctuation. </a:t>
            </a:r>
            <a:r>
              <a:rPr sz="2400" spc="-5" dirty="0">
                <a:solidFill>
                  <a:srgbClr val="2A5A05"/>
                </a:solidFill>
                <a:latin typeface="Times New Roman"/>
                <a:cs typeface="Times New Roman"/>
              </a:rPr>
              <a:t>Just </a:t>
            </a:r>
            <a:r>
              <a:rPr sz="2400" dirty="0">
                <a:solidFill>
                  <a:srgbClr val="2A5A05"/>
                </a:solidFill>
                <a:latin typeface="Times New Roman"/>
                <a:cs typeface="Times New Roman"/>
              </a:rPr>
              <a:t>get your ideas down on the</a:t>
            </a:r>
            <a:r>
              <a:rPr sz="2400" spc="-145" dirty="0">
                <a:solidFill>
                  <a:srgbClr val="2A5A05"/>
                </a:solidFill>
                <a:latin typeface="Times New Roman"/>
                <a:cs typeface="Times New Roman"/>
              </a:rPr>
              <a:t> </a:t>
            </a:r>
            <a:r>
              <a:rPr sz="2400" spc="-20" dirty="0">
                <a:solidFill>
                  <a:srgbClr val="2A5A05"/>
                </a:solidFill>
                <a:latin typeface="Times New Roman"/>
                <a:cs typeface="Times New Roman"/>
              </a:rPr>
              <a:t>paper.</a:t>
            </a:r>
            <a:endParaRPr sz="2400">
              <a:latin typeface="Times New Roman"/>
              <a:cs typeface="Times New Roman"/>
            </a:endParaRPr>
          </a:p>
          <a:p>
            <a:pPr marL="12700">
              <a:lnSpc>
                <a:spcPct val="100000"/>
              </a:lnSpc>
              <a:spcBef>
                <a:spcPts val="1440"/>
              </a:spcBef>
              <a:tabLst>
                <a:tab pos="539750" algn="l"/>
              </a:tabLst>
            </a:pPr>
            <a:r>
              <a:rPr sz="2400" dirty="0">
                <a:solidFill>
                  <a:srgbClr val="2A5A05"/>
                </a:solidFill>
                <a:latin typeface="Times New Roman"/>
                <a:cs typeface="Times New Roman"/>
              </a:rPr>
              <a:t>4.	The fourth step</a:t>
            </a:r>
            <a:r>
              <a:rPr sz="2400" spc="-30" dirty="0">
                <a:solidFill>
                  <a:srgbClr val="2A5A05"/>
                </a:solidFill>
                <a:latin typeface="Times New Roman"/>
                <a:cs typeface="Times New Roman"/>
              </a:rPr>
              <a:t> </a:t>
            </a:r>
            <a:r>
              <a:rPr sz="2400" spc="-5" dirty="0">
                <a:solidFill>
                  <a:srgbClr val="2A5A05"/>
                </a:solidFill>
                <a:latin typeface="Times New Roman"/>
                <a:cs typeface="Times New Roman"/>
              </a:rPr>
              <a:t>is</a:t>
            </a:r>
            <a:endParaRPr sz="2400">
              <a:latin typeface="Times New Roman"/>
              <a:cs typeface="Times New Roman"/>
            </a:endParaRPr>
          </a:p>
          <a:p>
            <a:pPr marL="12700" marR="349250">
              <a:lnSpc>
                <a:spcPts val="2820"/>
              </a:lnSpc>
              <a:spcBef>
                <a:spcPts val="145"/>
              </a:spcBef>
            </a:pPr>
            <a:r>
              <a:rPr sz="2400" b="1" dirty="0">
                <a:solidFill>
                  <a:srgbClr val="2A5A05"/>
                </a:solidFill>
                <a:latin typeface="Times New Roman"/>
                <a:cs typeface="Times New Roman"/>
              </a:rPr>
              <a:t>Revising/Editing</a:t>
            </a:r>
            <a:r>
              <a:rPr sz="2400" dirty="0">
                <a:solidFill>
                  <a:srgbClr val="2A5A05"/>
                </a:solidFill>
                <a:latin typeface="Times New Roman"/>
                <a:cs typeface="Times New Roman"/>
              </a:rPr>
              <a:t>: </a:t>
            </a:r>
            <a:r>
              <a:rPr sz="2400" spc="-5" dirty="0">
                <a:solidFill>
                  <a:srgbClr val="2A5A05"/>
                </a:solidFill>
                <a:latin typeface="Times New Roman"/>
                <a:cs typeface="Times New Roman"/>
              </a:rPr>
              <a:t>First </a:t>
            </a:r>
            <a:r>
              <a:rPr sz="2400" spc="-10" dirty="0">
                <a:solidFill>
                  <a:srgbClr val="2A5A05"/>
                </a:solidFill>
                <a:latin typeface="Times New Roman"/>
                <a:cs typeface="Times New Roman"/>
              </a:rPr>
              <a:t>organize </a:t>
            </a:r>
            <a:r>
              <a:rPr sz="2400" dirty="0">
                <a:solidFill>
                  <a:srgbClr val="2A5A05"/>
                </a:solidFill>
                <a:latin typeface="Times New Roman"/>
                <a:cs typeface="Times New Roman"/>
              </a:rPr>
              <a:t>the ideas then </a:t>
            </a:r>
            <a:r>
              <a:rPr sz="2400" spc="-5" dirty="0">
                <a:solidFill>
                  <a:srgbClr val="2A5A05"/>
                </a:solidFill>
                <a:latin typeface="Times New Roman"/>
                <a:cs typeface="Times New Roman"/>
              </a:rPr>
              <a:t>work </a:t>
            </a:r>
            <a:r>
              <a:rPr sz="2400" dirty="0">
                <a:solidFill>
                  <a:srgbClr val="2A5A05"/>
                </a:solidFill>
                <a:latin typeface="Times New Roman"/>
                <a:cs typeface="Times New Roman"/>
              </a:rPr>
              <a:t>on</a:t>
            </a:r>
            <a:r>
              <a:rPr sz="2400" spc="-80" dirty="0">
                <a:solidFill>
                  <a:srgbClr val="2A5A05"/>
                </a:solidFill>
                <a:latin typeface="Times New Roman"/>
                <a:cs typeface="Times New Roman"/>
              </a:rPr>
              <a:t> </a:t>
            </a:r>
            <a:r>
              <a:rPr sz="2400" dirty="0">
                <a:solidFill>
                  <a:srgbClr val="2A5A05"/>
                </a:solidFill>
                <a:latin typeface="Times New Roman"/>
                <a:cs typeface="Times New Roman"/>
              </a:rPr>
              <a:t>the  </a:t>
            </a:r>
            <a:r>
              <a:rPr sz="2400" spc="-5" dirty="0">
                <a:solidFill>
                  <a:srgbClr val="2A5A05"/>
                </a:solidFill>
                <a:latin typeface="Times New Roman"/>
                <a:cs typeface="Times New Roman"/>
              </a:rPr>
              <a:t>smaller </a:t>
            </a:r>
            <a:r>
              <a:rPr sz="2400" dirty="0">
                <a:solidFill>
                  <a:srgbClr val="2A5A05"/>
                </a:solidFill>
                <a:latin typeface="Times New Roman"/>
                <a:cs typeface="Times New Roman"/>
              </a:rPr>
              <a:t>issues of </a:t>
            </a:r>
            <a:r>
              <a:rPr sz="2400" spc="-20" dirty="0">
                <a:solidFill>
                  <a:srgbClr val="2A5A05"/>
                </a:solidFill>
                <a:latin typeface="Times New Roman"/>
                <a:cs typeface="Times New Roman"/>
              </a:rPr>
              <a:t>grammar, </a:t>
            </a:r>
            <a:r>
              <a:rPr sz="2400" dirty="0">
                <a:solidFill>
                  <a:srgbClr val="2A5A05"/>
                </a:solidFill>
                <a:latin typeface="Times New Roman"/>
                <a:cs typeface="Times New Roman"/>
              </a:rPr>
              <a:t>punctuation and</a:t>
            </a:r>
            <a:r>
              <a:rPr sz="2400" spc="-55" dirty="0">
                <a:solidFill>
                  <a:srgbClr val="2A5A05"/>
                </a:solidFill>
                <a:latin typeface="Times New Roman"/>
                <a:cs typeface="Times New Roman"/>
              </a:rPr>
              <a:t> </a:t>
            </a:r>
            <a:r>
              <a:rPr sz="2400" dirty="0">
                <a:solidFill>
                  <a:srgbClr val="2A5A05"/>
                </a:solidFill>
                <a:latin typeface="Times New Roman"/>
                <a:cs typeface="Times New Roman"/>
              </a:rPr>
              <a:t>spelling.</a:t>
            </a:r>
            <a:endParaRPr sz="2400">
              <a:latin typeface="Times New Roman"/>
              <a:cs typeface="Times New Roman"/>
            </a:endParaRPr>
          </a:p>
        </p:txBody>
      </p:sp>
      <p:sp>
        <p:nvSpPr>
          <p:cNvPr id="11" name="object 11"/>
          <p:cNvSpPr txBox="1"/>
          <p:nvPr/>
        </p:nvSpPr>
        <p:spPr>
          <a:xfrm>
            <a:off x="866343" y="838330"/>
            <a:ext cx="7632065" cy="1743710"/>
          </a:xfrm>
          <a:prstGeom prst="rect">
            <a:avLst/>
          </a:prstGeom>
        </p:spPr>
        <p:txBody>
          <a:bodyPr vert="horz" wrap="square" lIns="0" tIns="116205" rIns="0" bIns="0" rtlCol="0">
            <a:spAutoFit/>
          </a:bodyPr>
          <a:lstStyle/>
          <a:p>
            <a:pPr marL="590550">
              <a:lnSpc>
                <a:spcPct val="100000"/>
              </a:lnSpc>
              <a:spcBef>
                <a:spcPts val="915"/>
              </a:spcBef>
            </a:pPr>
            <a:r>
              <a:rPr sz="2800" b="1" spc="-5" dirty="0">
                <a:solidFill>
                  <a:srgbClr val="2A5A05"/>
                </a:solidFill>
                <a:latin typeface="Times New Roman"/>
                <a:cs typeface="Times New Roman"/>
              </a:rPr>
              <a:t>Just observe Four</a:t>
            </a:r>
            <a:r>
              <a:rPr sz="2800" b="1" spc="-50" dirty="0">
                <a:solidFill>
                  <a:srgbClr val="2A5A05"/>
                </a:solidFill>
                <a:latin typeface="Times New Roman"/>
                <a:cs typeface="Times New Roman"/>
              </a:rPr>
              <a:t> </a:t>
            </a:r>
            <a:r>
              <a:rPr sz="2800" b="1" spc="-5" dirty="0">
                <a:solidFill>
                  <a:srgbClr val="2A5A05"/>
                </a:solidFill>
                <a:latin typeface="Times New Roman"/>
                <a:cs typeface="Times New Roman"/>
              </a:rPr>
              <a:t>steps.</a:t>
            </a:r>
            <a:endParaRPr sz="2800">
              <a:latin typeface="Times New Roman"/>
              <a:cs typeface="Times New Roman"/>
            </a:endParaRPr>
          </a:p>
          <a:p>
            <a:pPr marL="12700">
              <a:lnSpc>
                <a:spcPct val="100000"/>
              </a:lnSpc>
              <a:spcBef>
                <a:spcPts val="705"/>
              </a:spcBef>
              <a:tabLst>
                <a:tab pos="527685" algn="l"/>
              </a:tabLst>
            </a:pPr>
            <a:r>
              <a:rPr sz="2400" spc="-5" dirty="0">
                <a:solidFill>
                  <a:srgbClr val="2A5A05"/>
                </a:solidFill>
                <a:latin typeface="Times New Roman"/>
                <a:cs typeface="Times New Roman"/>
              </a:rPr>
              <a:t>1.	</a:t>
            </a:r>
            <a:r>
              <a:rPr sz="2400" dirty="0">
                <a:solidFill>
                  <a:srgbClr val="2A5A05"/>
                </a:solidFill>
                <a:latin typeface="Times New Roman"/>
                <a:cs typeface="Times New Roman"/>
              </a:rPr>
              <a:t>The </a:t>
            </a:r>
            <a:r>
              <a:rPr sz="2400" spc="-5" dirty="0">
                <a:solidFill>
                  <a:srgbClr val="2A5A05"/>
                </a:solidFill>
                <a:latin typeface="Times New Roman"/>
                <a:cs typeface="Times New Roman"/>
              </a:rPr>
              <a:t>first </a:t>
            </a:r>
            <a:r>
              <a:rPr sz="2400" dirty="0">
                <a:solidFill>
                  <a:srgbClr val="2A5A05"/>
                </a:solidFill>
                <a:latin typeface="Times New Roman"/>
                <a:cs typeface="Times New Roman"/>
              </a:rPr>
              <a:t>step</a:t>
            </a:r>
            <a:r>
              <a:rPr sz="2400" spc="-30" dirty="0">
                <a:solidFill>
                  <a:srgbClr val="2A5A05"/>
                </a:solidFill>
                <a:latin typeface="Times New Roman"/>
                <a:cs typeface="Times New Roman"/>
              </a:rPr>
              <a:t> </a:t>
            </a:r>
            <a:r>
              <a:rPr sz="2400" dirty="0">
                <a:solidFill>
                  <a:srgbClr val="2A5A05"/>
                </a:solidFill>
                <a:latin typeface="Times New Roman"/>
                <a:cs typeface="Times New Roman"/>
              </a:rPr>
              <a:t>is</a:t>
            </a:r>
            <a:endParaRPr sz="2400">
              <a:latin typeface="Times New Roman"/>
              <a:cs typeface="Times New Roman"/>
            </a:endParaRPr>
          </a:p>
          <a:p>
            <a:pPr marL="12700" marR="5080">
              <a:lnSpc>
                <a:spcPct val="100000"/>
              </a:lnSpc>
              <a:spcBef>
                <a:spcPts val="5"/>
              </a:spcBef>
            </a:pPr>
            <a:r>
              <a:rPr sz="2400" b="1" u="heavy" spc="-10" dirty="0">
                <a:solidFill>
                  <a:srgbClr val="2A5A05"/>
                </a:solidFill>
                <a:uFill>
                  <a:solidFill>
                    <a:srgbClr val="2A5A05"/>
                  </a:solidFill>
                </a:uFill>
                <a:latin typeface="Times New Roman"/>
                <a:cs typeface="Times New Roman"/>
              </a:rPr>
              <a:t>Prewriting: </a:t>
            </a:r>
            <a:r>
              <a:rPr sz="2400" dirty="0">
                <a:solidFill>
                  <a:srgbClr val="2A5A05"/>
                </a:solidFill>
                <a:latin typeface="Times New Roman"/>
                <a:cs typeface="Times New Roman"/>
              </a:rPr>
              <a:t>It </a:t>
            </a:r>
            <a:r>
              <a:rPr sz="2400" spc="-5" dirty="0">
                <a:solidFill>
                  <a:srgbClr val="2A5A05"/>
                </a:solidFill>
                <a:latin typeface="Times New Roman"/>
                <a:cs typeface="Times New Roman"/>
              </a:rPr>
              <a:t>is </a:t>
            </a:r>
            <a:r>
              <a:rPr sz="2400" dirty="0">
                <a:solidFill>
                  <a:srgbClr val="2A5A05"/>
                </a:solidFill>
                <a:latin typeface="Times New Roman"/>
                <a:cs typeface="Times New Roman"/>
              </a:rPr>
              <a:t>a </a:t>
            </a:r>
            <a:r>
              <a:rPr sz="2400" spc="-5" dirty="0">
                <a:solidFill>
                  <a:srgbClr val="2A5A05"/>
                </a:solidFill>
                <a:latin typeface="Times New Roman"/>
                <a:cs typeface="Times New Roman"/>
              </a:rPr>
              <a:t>way </a:t>
            </a:r>
            <a:r>
              <a:rPr sz="2400" dirty="0">
                <a:solidFill>
                  <a:srgbClr val="2A5A05"/>
                </a:solidFill>
                <a:latin typeface="Times New Roman"/>
                <a:cs typeface="Times New Roman"/>
              </a:rPr>
              <a:t>to get ideas. In this step choose a</a:t>
            </a:r>
            <a:r>
              <a:rPr sz="2400" spc="-75" dirty="0">
                <a:solidFill>
                  <a:srgbClr val="2A5A05"/>
                </a:solidFill>
                <a:latin typeface="Times New Roman"/>
                <a:cs typeface="Times New Roman"/>
              </a:rPr>
              <a:t> </a:t>
            </a:r>
            <a:r>
              <a:rPr sz="2400" dirty="0">
                <a:solidFill>
                  <a:srgbClr val="2A5A05"/>
                </a:solidFill>
                <a:latin typeface="Times New Roman"/>
                <a:cs typeface="Times New Roman"/>
              </a:rPr>
              <a:t>topic  and collect ideas to explain the</a:t>
            </a:r>
            <a:r>
              <a:rPr sz="2400" spc="-110" dirty="0">
                <a:solidFill>
                  <a:srgbClr val="2A5A05"/>
                </a:solidFill>
                <a:latin typeface="Times New Roman"/>
                <a:cs typeface="Times New Roman"/>
              </a:rPr>
              <a:t> </a:t>
            </a:r>
            <a:r>
              <a:rPr sz="2400" dirty="0">
                <a:solidFill>
                  <a:srgbClr val="2A5A05"/>
                </a:solidFill>
                <a:latin typeface="Times New Roman"/>
                <a:cs typeface="Times New Roman"/>
              </a:rPr>
              <a:t>topic.</a:t>
            </a:r>
            <a:endParaRPr sz="2400">
              <a:latin typeface="Times New Roman"/>
              <a:cs typeface="Times New Roman"/>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2418968" y="483542"/>
            <a:ext cx="5201031" cy="750847"/>
          </a:xfrm>
          <a:prstGeom prst="rect">
            <a:avLst/>
          </a:prstGeom>
        </p:spPr>
        <p:txBody>
          <a:bodyPr vert="horz" wrap="square" lIns="0" tIns="12065" rIns="0" bIns="0" rtlCol="0">
            <a:spAutoFit/>
          </a:bodyPr>
          <a:lstStyle/>
          <a:p>
            <a:pPr marL="12700">
              <a:lnSpc>
                <a:spcPct val="100000"/>
              </a:lnSpc>
              <a:spcBef>
                <a:spcPts val="95"/>
              </a:spcBef>
            </a:pPr>
            <a:r>
              <a:rPr spc="-15" dirty="0"/>
              <a:t>Process</a:t>
            </a:r>
            <a:r>
              <a:rPr spc="-35" dirty="0"/>
              <a:t> </a:t>
            </a:r>
            <a:r>
              <a:rPr spc="-5" dirty="0"/>
              <a:t>Paragraph</a:t>
            </a:r>
          </a:p>
        </p:txBody>
      </p:sp>
      <p:sp>
        <p:nvSpPr>
          <p:cNvPr id="12" name="object 12"/>
          <p:cNvSpPr txBox="1"/>
          <p:nvPr/>
        </p:nvSpPr>
        <p:spPr>
          <a:xfrm>
            <a:off x="457200" y="2133600"/>
            <a:ext cx="8243570" cy="3208655"/>
          </a:xfrm>
          <a:prstGeom prst="rect">
            <a:avLst/>
          </a:prstGeom>
        </p:spPr>
        <p:txBody>
          <a:bodyPr vert="horz" wrap="square" lIns="0" tIns="13335" rIns="0" bIns="0" rtlCol="0">
            <a:spAutoFit/>
          </a:bodyPr>
          <a:lstStyle/>
          <a:p>
            <a:pPr marL="12700" marR="5080" algn="just">
              <a:lnSpc>
                <a:spcPct val="100000"/>
              </a:lnSpc>
              <a:spcBef>
                <a:spcPts val="105"/>
              </a:spcBef>
            </a:pPr>
            <a:r>
              <a:rPr sz="3200" b="1" u="heavy" spc="-5" dirty="0">
                <a:solidFill>
                  <a:srgbClr val="2A5A05"/>
                </a:solidFill>
                <a:uFill>
                  <a:solidFill>
                    <a:srgbClr val="2A5A05"/>
                  </a:solidFill>
                </a:uFill>
                <a:latin typeface="Times New Roman"/>
                <a:cs typeface="Times New Roman"/>
              </a:rPr>
              <a:t>Process-Paragraph: </a:t>
            </a:r>
            <a:r>
              <a:rPr sz="3200" dirty="0">
                <a:solidFill>
                  <a:srgbClr val="2A5A05"/>
                </a:solidFill>
                <a:latin typeface="Times New Roman"/>
                <a:cs typeface="Times New Roman"/>
              </a:rPr>
              <a:t>It </a:t>
            </a:r>
            <a:r>
              <a:rPr sz="3200" spc="-5" dirty="0">
                <a:solidFill>
                  <a:srgbClr val="2A5A05"/>
                </a:solidFill>
                <a:latin typeface="Times New Roman"/>
                <a:cs typeface="Times New Roman"/>
              </a:rPr>
              <a:t>explains </a:t>
            </a:r>
            <a:r>
              <a:rPr sz="3200" dirty="0">
                <a:solidFill>
                  <a:srgbClr val="2A5A05"/>
                </a:solidFill>
                <a:latin typeface="Times New Roman"/>
                <a:cs typeface="Times New Roman"/>
              </a:rPr>
              <a:t>how to </a:t>
            </a:r>
            <a:r>
              <a:rPr sz="3200" spc="-5" dirty="0">
                <a:solidFill>
                  <a:srgbClr val="2A5A05"/>
                </a:solidFill>
                <a:latin typeface="Times New Roman"/>
                <a:cs typeface="Times New Roman"/>
              </a:rPr>
              <a:t>make </a:t>
            </a:r>
            <a:r>
              <a:rPr sz="3200" spc="5" dirty="0">
                <a:solidFill>
                  <a:srgbClr val="2A5A05"/>
                </a:solidFill>
                <a:latin typeface="Times New Roman"/>
                <a:cs typeface="Times New Roman"/>
              </a:rPr>
              <a:t>or  </a:t>
            </a:r>
            <a:r>
              <a:rPr sz="3200" dirty="0">
                <a:solidFill>
                  <a:srgbClr val="2A5A05"/>
                </a:solidFill>
                <a:latin typeface="Times New Roman"/>
                <a:cs typeface="Times New Roman"/>
              </a:rPr>
              <a:t>do something, so process paragraph </a:t>
            </a:r>
            <a:r>
              <a:rPr sz="3200" spc="-5" dirty="0">
                <a:solidFill>
                  <a:srgbClr val="2A5A05"/>
                </a:solidFill>
                <a:latin typeface="Times New Roman"/>
                <a:cs typeface="Times New Roman"/>
              </a:rPr>
              <a:t>is </a:t>
            </a:r>
            <a:r>
              <a:rPr sz="3200" dirty="0">
                <a:solidFill>
                  <a:srgbClr val="2A5A05"/>
                </a:solidFill>
                <a:latin typeface="Times New Roman"/>
                <a:cs typeface="Times New Roman"/>
              </a:rPr>
              <a:t>called  </a:t>
            </a:r>
            <a:r>
              <a:rPr sz="3200" b="1" u="heavy" spc="-5" dirty="0">
                <a:solidFill>
                  <a:srgbClr val="2A5A05"/>
                </a:solidFill>
                <a:uFill>
                  <a:solidFill>
                    <a:srgbClr val="2A5A05"/>
                  </a:solidFill>
                </a:uFill>
                <a:latin typeface="Times New Roman"/>
                <a:cs typeface="Times New Roman"/>
              </a:rPr>
              <a:t>(How-to-Paragraph). </a:t>
            </a:r>
            <a:r>
              <a:rPr sz="3200" dirty="0">
                <a:solidFill>
                  <a:srgbClr val="2A5A05"/>
                </a:solidFill>
                <a:latin typeface="Times New Roman"/>
                <a:cs typeface="Times New Roman"/>
              </a:rPr>
              <a:t>A process paragraph gives  instructions for </a:t>
            </a:r>
            <a:r>
              <a:rPr sz="3200" spc="5" dirty="0">
                <a:solidFill>
                  <a:srgbClr val="2A5A05"/>
                </a:solidFill>
                <a:latin typeface="Times New Roman"/>
                <a:cs typeface="Times New Roman"/>
              </a:rPr>
              <a:t>how </a:t>
            </a:r>
            <a:r>
              <a:rPr sz="3200" spc="-5" dirty="0">
                <a:solidFill>
                  <a:srgbClr val="2A5A05"/>
                </a:solidFill>
                <a:latin typeface="Times New Roman"/>
                <a:cs typeface="Times New Roman"/>
              </a:rPr>
              <a:t>to </a:t>
            </a:r>
            <a:r>
              <a:rPr sz="3200" dirty="0">
                <a:solidFill>
                  <a:srgbClr val="2A5A05"/>
                </a:solidFill>
                <a:latin typeface="Times New Roman"/>
                <a:cs typeface="Times New Roman"/>
              </a:rPr>
              <a:t>do</a:t>
            </a:r>
            <a:r>
              <a:rPr sz="3200" spc="-85" dirty="0">
                <a:solidFill>
                  <a:srgbClr val="2A5A05"/>
                </a:solidFill>
                <a:latin typeface="Times New Roman"/>
                <a:cs typeface="Times New Roman"/>
              </a:rPr>
              <a:t> </a:t>
            </a:r>
            <a:r>
              <a:rPr sz="3200" dirty="0">
                <a:solidFill>
                  <a:srgbClr val="2A5A05"/>
                </a:solidFill>
                <a:latin typeface="Times New Roman"/>
                <a:cs typeface="Times New Roman"/>
              </a:rPr>
              <a:t>something.</a:t>
            </a:r>
            <a:endParaRPr sz="3200" dirty="0">
              <a:latin typeface="Times New Roman"/>
              <a:cs typeface="Times New Roman"/>
            </a:endParaRPr>
          </a:p>
          <a:p>
            <a:pPr marL="80645" marR="197485">
              <a:lnSpc>
                <a:spcPct val="100000"/>
              </a:lnSpc>
              <a:spcBef>
                <a:spcPts val="2014"/>
              </a:spcBef>
            </a:pPr>
            <a:r>
              <a:rPr sz="3200" b="1" u="heavy" dirty="0">
                <a:solidFill>
                  <a:srgbClr val="2A5A05"/>
                </a:solidFill>
                <a:uFill>
                  <a:solidFill>
                    <a:srgbClr val="2A5A05"/>
                  </a:solidFill>
                </a:uFill>
                <a:latin typeface="Times New Roman"/>
                <a:cs typeface="Times New Roman"/>
              </a:rPr>
              <a:t>A </a:t>
            </a:r>
            <a:r>
              <a:rPr sz="3200" b="1" u="heavy" spc="-10" dirty="0">
                <a:solidFill>
                  <a:srgbClr val="2A5A05"/>
                </a:solidFill>
                <a:uFill>
                  <a:solidFill>
                    <a:srgbClr val="2A5A05"/>
                  </a:solidFill>
                </a:uFill>
                <a:latin typeface="Times New Roman"/>
                <a:cs typeface="Times New Roman"/>
              </a:rPr>
              <a:t>process </a:t>
            </a:r>
            <a:r>
              <a:rPr sz="3200" b="1" u="heavy" dirty="0">
                <a:solidFill>
                  <a:srgbClr val="2A5A05"/>
                </a:solidFill>
                <a:uFill>
                  <a:solidFill>
                    <a:srgbClr val="2A5A05"/>
                  </a:solidFill>
                </a:uFill>
                <a:latin typeface="Times New Roman"/>
                <a:cs typeface="Times New Roman"/>
              </a:rPr>
              <a:t>Paragraph:</a:t>
            </a:r>
            <a:r>
              <a:rPr sz="3200" b="1" dirty="0">
                <a:solidFill>
                  <a:srgbClr val="2A5A05"/>
                </a:solidFill>
                <a:latin typeface="Times New Roman"/>
                <a:cs typeface="Times New Roman"/>
              </a:rPr>
              <a:t> </a:t>
            </a:r>
            <a:r>
              <a:rPr sz="3200" dirty="0">
                <a:solidFill>
                  <a:srgbClr val="2A5A05"/>
                </a:solidFill>
                <a:latin typeface="Times New Roman"/>
                <a:cs typeface="Times New Roman"/>
              </a:rPr>
              <a:t>Shows steps,</a:t>
            </a:r>
            <a:r>
              <a:rPr sz="3200" spc="-250" dirty="0">
                <a:solidFill>
                  <a:srgbClr val="2A5A05"/>
                </a:solidFill>
                <a:latin typeface="Times New Roman"/>
                <a:cs typeface="Times New Roman"/>
              </a:rPr>
              <a:t> </a:t>
            </a:r>
            <a:r>
              <a:rPr sz="3200" dirty="0">
                <a:solidFill>
                  <a:srgbClr val="2A5A05"/>
                </a:solidFill>
                <a:latin typeface="Times New Roman"/>
                <a:cs typeface="Times New Roman"/>
              </a:rPr>
              <a:t>procedures,  directions, suggestions &amp;</a:t>
            </a:r>
            <a:r>
              <a:rPr sz="3200" spc="-75" dirty="0">
                <a:solidFill>
                  <a:srgbClr val="2A5A05"/>
                </a:solidFill>
                <a:latin typeface="Times New Roman"/>
                <a:cs typeface="Times New Roman"/>
              </a:rPr>
              <a:t> </a:t>
            </a:r>
            <a:r>
              <a:rPr sz="3200" dirty="0">
                <a:solidFill>
                  <a:srgbClr val="2A5A05"/>
                </a:solidFill>
                <a:latin typeface="Times New Roman"/>
                <a:cs typeface="Times New Roman"/>
              </a:rPr>
              <a:t>instructions.</a:t>
            </a:r>
            <a:endParaRPr sz="3200" dirty="0">
              <a:latin typeface="Times New Roman"/>
              <a:cs typeface="Times New Roman"/>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2407920" y="65531"/>
            <a:ext cx="4293108" cy="1018032"/>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02791" y="749808"/>
            <a:ext cx="1900427" cy="89916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2039" y="1374647"/>
            <a:ext cx="3768852" cy="789431"/>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472440" y="1831848"/>
            <a:ext cx="7095744" cy="789431"/>
          </a:xfrm>
          <a:prstGeom prst="rect">
            <a:avLst/>
          </a:prstGeom>
          <a:blipFill>
            <a:blip r:embed="rId5" cstate="print"/>
            <a:stretch>
              <a:fillRect/>
            </a:stretch>
          </a:blipFill>
        </p:spPr>
        <p:txBody>
          <a:bodyPr wrap="square" lIns="0" tIns="0" rIns="0" bIns="0" rtlCol="0"/>
          <a:lstStyle/>
          <a:p>
            <a:endParaRPr/>
          </a:p>
        </p:txBody>
      </p:sp>
      <p:sp>
        <p:nvSpPr>
          <p:cNvPr id="7" name="object 7"/>
          <p:cNvSpPr txBox="1"/>
          <p:nvPr/>
        </p:nvSpPr>
        <p:spPr>
          <a:xfrm>
            <a:off x="680415" y="50467"/>
            <a:ext cx="6560184" cy="5233035"/>
          </a:xfrm>
          <a:prstGeom prst="rect">
            <a:avLst/>
          </a:prstGeom>
        </p:spPr>
        <p:txBody>
          <a:bodyPr vert="horz" wrap="square" lIns="0" tIns="146685" rIns="0" bIns="0" rtlCol="0">
            <a:spAutoFit/>
          </a:bodyPr>
          <a:lstStyle/>
          <a:p>
            <a:pPr marL="2012314">
              <a:lnSpc>
                <a:spcPct val="100000"/>
              </a:lnSpc>
              <a:spcBef>
                <a:spcPts val="1155"/>
              </a:spcBef>
            </a:pPr>
            <a:r>
              <a:rPr sz="3600" b="1" spc="-10" dirty="0">
                <a:solidFill>
                  <a:srgbClr val="2A5A05"/>
                </a:solidFill>
                <a:latin typeface="Times New Roman"/>
                <a:cs typeface="Times New Roman"/>
              </a:rPr>
              <a:t>Process </a:t>
            </a:r>
            <a:r>
              <a:rPr sz="3600" b="1" spc="-5" dirty="0">
                <a:solidFill>
                  <a:srgbClr val="2A5A05"/>
                </a:solidFill>
                <a:latin typeface="Times New Roman"/>
                <a:cs typeface="Times New Roman"/>
              </a:rPr>
              <a:t>Paragraph</a:t>
            </a:r>
            <a:endParaRPr sz="3600" dirty="0">
              <a:latin typeface="Times New Roman"/>
              <a:cs typeface="Times New Roman"/>
            </a:endParaRPr>
          </a:p>
          <a:p>
            <a:pPr marL="574040">
              <a:lnSpc>
                <a:spcPct val="100000"/>
              </a:lnSpc>
              <a:spcBef>
                <a:spcPts val="944"/>
              </a:spcBef>
            </a:pPr>
            <a:r>
              <a:rPr sz="3200" b="1" dirty="0">
                <a:solidFill>
                  <a:srgbClr val="2A5A05"/>
                </a:solidFill>
                <a:latin typeface="Times New Roman"/>
                <a:cs typeface="Times New Roman"/>
              </a:rPr>
              <a:t>Review</a:t>
            </a:r>
            <a:endParaRPr sz="3200" dirty="0">
              <a:latin typeface="Times New Roman"/>
              <a:cs typeface="Times New Roman"/>
            </a:endParaRPr>
          </a:p>
          <a:p>
            <a:pPr marL="623570">
              <a:lnSpc>
                <a:spcPct val="100000"/>
              </a:lnSpc>
              <a:spcBef>
                <a:spcPts val="890"/>
              </a:spcBef>
            </a:pPr>
            <a:r>
              <a:rPr sz="2800" b="1" spc="-10" dirty="0">
                <a:solidFill>
                  <a:srgbClr val="2A5A05"/>
                </a:solidFill>
                <a:latin typeface="Calibri"/>
                <a:cs typeface="Calibri"/>
              </a:rPr>
              <a:t>The Process </a:t>
            </a:r>
            <a:r>
              <a:rPr sz="2800" b="1" spc="-5" dirty="0">
                <a:solidFill>
                  <a:srgbClr val="2A5A05"/>
                </a:solidFill>
                <a:latin typeface="Calibri"/>
                <a:cs typeface="Calibri"/>
              </a:rPr>
              <a:t>of</a:t>
            </a:r>
            <a:r>
              <a:rPr sz="2800" b="1" spc="25" dirty="0">
                <a:solidFill>
                  <a:srgbClr val="2A5A05"/>
                </a:solidFill>
                <a:latin typeface="Calibri"/>
                <a:cs typeface="Calibri"/>
              </a:rPr>
              <a:t> </a:t>
            </a:r>
            <a:r>
              <a:rPr sz="2800" b="1" spc="-20" dirty="0">
                <a:solidFill>
                  <a:srgbClr val="2A5A05"/>
                </a:solidFill>
                <a:latin typeface="Calibri"/>
                <a:cs typeface="Calibri"/>
              </a:rPr>
              <a:t>Writing</a:t>
            </a:r>
            <a:endParaRPr sz="2800" dirty="0">
              <a:latin typeface="Calibri"/>
              <a:cs typeface="Calibri"/>
            </a:endParaRPr>
          </a:p>
          <a:p>
            <a:pPr marL="12700">
              <a:lnSpc>
                <a:spcPct val="100000"/>
              </a:lnSpc>
              <a:spcBef>
                <a:spcPts val="330"/>
              </a:spcBef>
            </a:pPr>
            <a:r>
              <a:rPr sz="2800" b="1" spc="-5" dirty="0">
                <a:solidFill>
                  <a:srgbClr val="2A5A05"/>
                </a:solidFill>
                <a:latin typeface="Times New Roman"/>
                <a:cs typeface="Times New Roman"/>
              </a:rPr>
              <a:t>The </a:t>
            </a:r>
            <a:r>
              <a:rPr sz="2800" b="1" spc="-10" dirty="0">
                <a:solidFill>
                  <a:srgbClr val="2A5A05"/>
                </a:solidFill>
                <a:latin typeface="Times New Roman"/>
                <a:cs typeface="Times New Roman"/>
              </a:rPr>
              <a:t>process </a:t>
            </a:r>
            <a:r>
              <a:rPr sz="2800" b="1" spc="-5" dirty="0">
                <a:solidFill>
                  <a:srgbClr val="2A5A05"/>
                </a:solidFill>
                <a:latin typeface="Times New Roman"/>
                <a:cs typeface="Times New Roman"/>
              </a:rPr>
              <a:t>of </a:t>
            </a:r>
            <a:r>
              <a:rPr sz="2800" b="1" spc="-10" dirty="0">
                <a:solidFill>
                  <a:srgbClr val="2A5A05"/>
                </a:solidFill>
                <a:latin typeface="Times New Roman"/>
                <a:cs typeface="Times New Roman"/>
              </a:rPr>
              <a:t>writing </a:t>
            </a:r>
            <a:r>
              <a:rPr sz="2800" b="1" dirty="0">
                <a:solidFill>
                  <a:srgbClr val="2A5A05"/>
                </a:solidFill>
                <a:latin typeface="Times New Roman"/>
                <a:cs typeface="Times New Roman"/>
              </a:rPr>
              <a:t>has four </a:t>
            </a:r>
            <a:r>
              <a:rPr sz="2800" b="1" spc="-5" dirty="0">
                <a:solidFill>
                  <a:srgbClr val="2A5A05"/>
                </a:solidFill>
                <a:latin typeface="Times New Roman"/>
                <a:cs typeface="Times New Roman"/>
              </a:rPr>
              <a:t>main</a:t>
            </a:r>
            <a:r>
              <a:rPr sz="2800" b="1" spc="-30" dirty="0">
                <a:solidFill>
                  <a:srgbClr val="2A5A05"/>
                </a:solidFill>
                <a:latin typeface="Times New Roman"/>
                <a:cs typeface="Times New Roman"/>
              </a:rPr>
              <a:t> </a:t>
            </a:r>
            <a:r>
              <a:rPr sz="2800" b="1" dirty="0">
                <a:solidFill>
                  <a:srgbClr val="2A5A05"/>
                </a:solidFill>
                <a:latin typeface="Times New Roman"/>
                <a:cs typeface="Times New Roman"/>
              </a:rPr>
              <a:t>steps:</a:t>
            </a:r>
            <a:endParaRPr sz="2800" dirty="0">
              <a:latin typeface="Times New Roman"/>
              <a:cs typeface="Times New Roman"/>
            </a:endParaRPr>
          </a:p>
          <a:p>
            <a:pPr>
              <a:lnSpc>
                <a:spcPct val="100000"/>
              </a:lnSpc>
              <a:spcBef>
                <a:spcPts val="20"/>
              </a:spcBef>
            </a:pPr>
            <a:endParaRPr sz="3200" dirty="0">
              <a:latin typeface="Times New Roman"/>
              <a:cs typeface="Times New Roman"/>
            </a:endParaRPr>
          </a:p>
          <a:p>
            <a:pPr marL="1193800" indent="-620395">
              <a:lnSpc>
                <a:spcPct val="100000"/>
              </a:lnSpc>
              <a:buAutoNum type="arabicPeriod"/>
              <a:tabLst>
                <a:tab pos="1193800" algn="l"/>
                <a:tab pos="1194435" algn="l"/>
              </a:tabLst>
            </a:pPr>
            <a:r>
              <a:rPr sz="4000" b="1" spc="-15" dirty="0">
                <a:solidFill>
                  <a:srgbClr val="2A5A05"/>
                </a:solidFill>
                <a:latin typeface="Calibri"/>
                <a:cs typeface="Calibri"/>
              </a:rPr>
              <a:t>Prewriting</a:t>
            </a:r>
            <a:endParaRPr sz="4000" dirty="0">
              <a:latin typeface="Calibri"/>
              <a:cs typeface="Calibri"/>
            </a:endParaRPr>
          </a:p>
          <a:p>
            <a:pPr marL="1193800" indent="-620395">
              <a:lnSpc>
                <a:spcPct val="100000"/>
              </a:lnSpc>
              <a:spcBef>
                <a:spcPts val="5"/>
              </a:spcBef>
              <a:buAutoNum type="arabicPeriod"/>
              <a:tabLst>
                <a:tab pos="1193800" algn="l"/>
                <a:tab pos="1194435" algn="l"/>
              </a:tabLst>
            </a:pPr>
            <a:r>
              <a:rPr sz="4000" b="1" spc="-15" dirty="0">
                <a:solidFill>
                  <a:srgbClr val="2A5A05"/>
                </a:solidFill>
                <a:latin typeface="Calibri"/>
                <a:cs typeface="Calibri"/>
              </a:rPr>
              <a:t>Organizing</a:t>
            </a:r>
            <a:endParaRPr sz="4000" dirty="0">
              <a:latin typeface="Calibri"/>
              <a:cs typeface="Calibri"/>
            </a:endParaRPr>
          </a:p>
          <a:p>
            <a:pPr marL="1193800" indent="-620395">
              <a:lnSpc>
                <a:spcPct val="100000"/>
              </a:lnSpc>
              <a:buAutoNum type="arabicPeriod"/>
              <a:tabLst>
                <a:tab pos="1193800" algn="l"/>
                <a:tab pos="1194435" algn="l"/>
              </a:tabLst>
            </a:pPr>
            <a:r>
              <a:rPr sz="4000" b="1" spc="-25" dirty="0">
                <a:solidFill>
                  <a:srgbClr val="2A5A05"/>
                </a:solidFill>
                <a:latin typeface="Calibri"/>
                <a:cs typeface="Calibri"/>
              </a:rPr>
              <a:t>Writing</a:t>
            </a:r>
            <a:endParaRPr sz="4000" dirty="0">
              <a:latin typeface="Calibri"/>
              <a:cs typeface="Calibri"/>
            </a:endParaRPr>
          </a:p>
          <a:p>
            <a:pPr marL="1193800" indent="-620395">
              <a:lnSpc>
                <a:spcPct val="100000"/>
              </a:lnSpc>
              <a:buAutoNum type="arabicPeriod"/>
              <a:tabLst>
                <a:tab pos="1193800" algn="l"/>
                <a:tab pos="1194435" algn="l"/>
              </a:tabLst>
            </a:pPr>
            <a:r>
              <a:rPr sz="4000" b="1" spc="-10" dirty="0">
                <a:solidFill>
                  <a:srgbClr val="2A5A05"/>
                </a:solidFill>
                <a:latin typeface="Calibri"/>
                <a:cs typeface="Calibri"/>
              </a:rPr>
              <a:t>Polishing</a:t>
            </a:r>
            <a:endParaRPr sz="4000" dirty="0">
              <a:latin typeface="Calibri"/>
              <a:cs typeface="Calibri"/>
            </a:endParaRPr>
          </a:p>
        </p:txBody>
      </p:sp>
      <p:sp>
        <p:nvSpPr>
          <p:cNvPr id="8" name="object 8"/>
          <p:cNvSpPr/>
          <p:nvPr/>
        </p:nvSpPr>
        <p:spPr>
          <a:xfrm>
            <a:off x="5638799" y="2804158"/>
            <a:ext cx="3281247" cy="3475307"/>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2743200" y="304800"/>
            <a:ext cx="3712210" cy="574675"/>
          </a:xfrm>
          <a:prstGeom prst="rect">
            <a:avLst/>
          </a:prstGeom>
        </p:spPr>
        <p:txBody>
          <a:bodyPr vert="horz" wrap="square" lIns="0" tIns="12700" rIns="0" bIns="0" rtlCol="0">
            <a:spAutoFit/>
          </a:bodyPr>
          <a:lstStyle/>
          <a:p>
            <a:pPr marL="12700">
              <a:lnSpc>
                <a:spcPct val="100000"/>
              </a:lnSpc>
              <a:spcBef>
                <a:spcPts val="100"/>
              </a:spcBef>
            </a:pPr>
            <a:r>
              <a:rPr sz="3600" spc="-10" dirty="0"/>
              <a:t>Process</a:t>
            </a:r>
            <a:r>
              <a:rPr sz="3600" spc="-50" dirty="0"/>
              <a:t> </a:t>
            </a:r>
            <a:r>
              <a:rPr sz="3600" spc="-5" dirty="0"/>
              <a:t>Paragraph</a:t>
            </a:r>
            <a:endParaRPr sz="3600" dirty="0"/>
          </a:p>
        </p:txBody>
      </p:sp>
      <p:sp>
        <p:nvSpPr>
          <p:cNvPr id="12" name="object 12"/>
          <p:cNvSpPr txBox="1"/>
          <p:nvPr/>
        </p:nvSpPr>
        <p:spPr>
          <a:xfrm>
            <a:off x="783590" y="76200"/>
            <a:ext cx="7631430" cy="5820183"/>
          </a:xfrm>
          <a:prstGeom prst="rect">
            <a:avLst/>
          </a:prstGeom>
        </p:spPr>
        <p:txBody>
          <a:bodyPr vert="horz" wrap="square" lIns="0" tIns="142875" rIns="0" bIns="0" rtlCol="0">
            <a:spAutoFit/>
          </a:bodyPr>
          <a:lstStyle/>
          <a:p>
            <a:pPr marL="408305">
              <a:lnSpc>
                <a:spcPct val="100000"/>
              </a:lnSpc>
              <a:spcBef>
                <a:spcPts val="890"/>
              </a:spcBef>
            </a:pPr>
            <a:endParaRPr lang="en-US" sz="2800" b="1" spc="-10" dirty="0" smtClean="0">
              <a:solidFill>
                <a:srgbClr val="2A5A05"/>
              </a:solidFill>
              <a:latin typeface="Calibri"/>
              <a:cs typeface="Calibri"/>
            </a:endParaRPr>
          </a:p>
          <a:p>
            <a:pPr marL="408305">
              <a:lnSpc>
                <a:spcPct val="100000"/>
              </a:lnSpc>
              <a:spcBef>
                <a:spcPts val="890"/>
              </a:spcBef>
            </a:pPr>
            <a:endParaRPr lang="en-US" sz="2800" b="1" spc="-10" dirty="0">
              <a:solidFill>
                <a:srgbClr val="2A5A05"/>
              </a:solidFill>
              <a:latin typeface="Calibri"/>
              <a:cs typeface="Calibri"/>
            </a:endParaRPr>
          </a:p>
          <a:p>
            <a:pPr marL="408305">
              <a:lnSpc>
                <a:spcPct val="100000"/>
              </a:lnSpc>
              <a:spcBef>
                <a:spcPts val="890"/>
              </a:spcBef>
            </a:pPr>
            <a:r>
              <a:rPr sz="2800" b="1" spc="-10" dirty="0" smtClean="0">
                <a:solidFill>
                  <a:srgbClr val="2A5A05"/>
                </a:solidFill>
                <a:latin typeface="Calibri"/>
                <a:cs typeface="Calibri"/>
              </a:rPr>
              <a:t>Directional </a:t>
            </a:r>
            <a:r>
              <a:rPr sz="2800" b="1" spc="-10" dirty="0">
                <a:solidFill>
                  <a:srgbClr val="2A5A05"/>
                </a:solidFill>
                <a:latin typeface="Calibri"/>
                <a:cs typeface="Calibri"/>
              </a:rPr>
              <a:t>Process</a:t>
            </a:r>
            <a:r>
              <a:rPr sz="2800" b="1" spc="45" dirty="0">
                <a:solidFill>
                  <a:srgbClr val="2A5A05"/>
                </a:solidFill>
                <a:latin typeface="Calibri"/>
                <a:cs typeface="Calibri"/>
              </a:rPr>
              <a:t> </a:t>
            </a:r>
            <a:r>
              <a:rPr sz="2800" b="1" spc="-25" dirty="0">
                <a:solidFill>
                  <a:srgbClr val="2A5A05"/>
                </a:solidFill>
                <a:latin typeface="Calibri"/>
                <a:cs typeface="Calibri"/>
              </a:rPr>
              <a:t>Paragraph</a:t>
            </a:r>
            <a:endParaRPr sz="2800" dirty="0">
              <a:latin typeface="Calibri"/>
              <a:cs typeface="Calibri"/>
            </a:endParaRPr>
          </a:p>
          <a:p>
            <a:pPr marL="355600" marR="5080" indent="-342900">
              <a:lnSpc>
                <a:spcPct val="100000"/>
              </a:lnSpc>
              <a:spcBef>
                <a:spcPts val="790"/>
              </a:spcBef>
              <a:buFont typeface="Wingdings"/>
              <a:buChar char=""/>
              <a:tabLst>
                <a:tab pos="355600" algn="l"/>
              </a:tabLst>
            </a:pPr>
            <a:r>
              <a:rPr sz="2400" b="1" spc="-5" dirty="0">
                <a:solidFill>
                  <a:srgbClr val="2A5A05"/>
                </a:solidFill>
                <a:latin typeface="Calibri"/>
                <a:cs typeface="Calibri"/>
              </a:rPr>
              <a:t>It </a:t>
            </a:r>
            <a:r>
              <a:rPr sz="2400" b="1" spc="-10" dirty="0">
                <a:solidFill>
                  <a:srgbClr val="2A5A05"/>
                </a:solidFill>
                <a:latin typeface="Calibri"/>
                <a:cs typeface="Calibri"/>
              </a:rPr>
              <a:t>gives </a:t>
            </a:r>
            <a:r>
              <a:rPr sz="2400" b="1" spc="-5" dirty="0">
                <a:solidFill>
                  <a:srgbClr val="2A5A05"/>
                </a:solidFill>
                <a:latin typeface="Calibri"/>
                <a:cs typeface="Calibri"/>
              </a:rPr>
              <a:t>the </a:t>
            </a:r>
            <a:r>
              <a:rPr sz="2400" b="1" spc="-10" dirty="0">
                <a:solidFill>
                  <a:srgbClr val="2A5A05"/>
                </a:solidFill>
                <a:latin typeface="Calibri"/>
                <a:cs typeface="Calibri"/>
              </a:rPr>
              <a:t>reader </a:t>
            </a:r>
            <a:r>
              <a:rPr sz="2400" b="1" spc="-15" dirty="0">
                <a:solidFill>
                  <a:srgbClr val="2A5A05"/>
                </a:solidFill>
                <a:latin typeface="Calibri"/>
                <a:cs typeface="Calibri"/>
              </a:rPr>
              <a:t>steps </a:t>
            </a:r>
            <a:r>
              <a:rPr sz="2400" b="1" dirty="0">
                <a:solidFill>
                  <a:srgbClr val="2A5A05"/>
                </a:solidFill>
                <a:latin typeface="Calibri"/>
                <a:cs typeface="Calibri"/>
              </a:rPr>
              <a:t>or </a:t>
            </a:r>
            <a:r>
              <a:rPr sz="2400" b="1" spc="-10" dirty="0">
                <a:solidFill>
                  <a:srgbClr val="2A5A05"/>
                </a:solidFill>
                <a:latin typeface="Calibri"/>
                <a:cs typeface="Calibri"/>
              </a:rPr>
              <a:t>directions </a:t>
            </a:r>
            <a:r>
              <a:rPr sz="2400" b="1" dirty="0">
                <a:solidFill>
                  <a:srgbClr val="2A5A05"/>
                </a:solidFill>
                <a:latin typeface="Calibri"/>
                <a:cs typeface="Calibri"/>
              </a:rPr>
              <a:t>on how </a:t>
            </a:r>
            <a:r>
              <a:rPr sz="2400" b="1" spc="-5" dirty="0">
                <a:solidFill>
                  <a:srgbClr val="2A5A05"/>
                </a:solidFill>
                <a:latin typeface="Calibri"/>
                <a:cs typeface="Calibri"/>
              </a:rPr>
              <a:t>he </a:t>
            </a:r>
            <a:r>
              <a:rPr sz="2400" b="1" dirty="0">
                <a:solidFill>
                  <a:srgbClr val="2A5A05"/>
                </a:solidFill>
                <a:latin typeface="Calibri"/>
                <a:cs typeface="Calibri"/>
              </a:rPr>
              <a:t>or she  </a:t>
            </a:r>
            <a:r>
              <a:rPr sz="2400" b="1" spc="-5" dirty="0">
                <a:solidFill>
                  <a:srgbClr val="2A5A05"/>
                </a:solidFill>
                <a:latin typeface="Calibri"/>
                <a:cs typeface="Calibri"/>
              </a:rPr>
              <a:t>can do</a:t>
            </a:r>
            <a:r>
              <a:rPr sz="2400" b="1" spc="-20" dirty="0">
                <a:solidFill>
                  <a:srgbClr val="2A5A05"/>
                </a:solidFill>
                <a:latin typeface="Calibri"/>
                <a:cs typeface="Calibri"/>
              </a:rPr>
              <a:t> </a:t>
            </a:r>
            <a:r>
              <a:rPr sz="2400" b="1" spc="-5" dirty="0">
                <a:solidFill>
                  <a:srgbClr val="2A5A05"/>
                </a:solidFill>
                <a:latin typeface="Calibri"/>
                <a:cs typeface="Calibri"/>
              </a:rPr>
              <a:t>something.</a:t>
            </a:r>
            <a:endParaRPr sz="2400" dirty="0">
              <a:latin typeface="Calibri"/>
              <a:cs typeface="Calibri"/>
            </a:endParaRPr>
          </a:p>
          <a:p>
            <a:pPr marL="408305">
              <a:lnSpc>
                <a:spcPct val="100000"/>
              </a:lnSpc>
              <a:spcBef>
                <a:spcPts val="1605"/>
              </a:spcBef>
            </a:pPr>
            <a:r>
              <a:rPr sz="2800" b="1" spc="-10" dirty="0">
                <a:solidFill>
                  <a:srgbClr val="2A5A05"/>
                </a:solidFill>
                <a:latin typeface="Calibri"/>
                <a:cs typeface="Calibri"/>
              </a:rPr>
              <a:t>Informational Process</a:t>
            </a:r>
            <a:r>
              <a:rPr sz="2800" b="1" spc="40" dirty="0">
                <a:solidFill>
                  <a:srgbClr val="2A5A05"/>
                </a:solidFill>
                <a:latin typeface="Calibri"/>
                <a:cs typeface="Calibri"/>
              </a:rPr>
              <a:t> </a:t>
            </a:r>
            <a:r>
              <a:rPr sz="2800" b="1" spc="-25" dirty="0">
                <a:solidFill>
                  <a:srgbClr val="2A5A05"/>
                </a:solidFill>
                <a:latin typeface="Calibri"/>
                <a:cs typeface="Calibri"/>
              </a:rPr>
              <a:t>Paragraph</a:t>
            </a:r>
            <a:endParaRPr sz="2800" dirty="0">
              <a:latin typeface="Calibri"/>
              <a:cs typeface="Calibri"/>
            </a:endParaRPr>
          </a:p>
          <a:p>
            <a:pPr marL="355600" marR="66040" indent="-342900">
              <a:lnSpc>
                <a:spcPct val="100000"/>
              </a:lnSpc>
              <a:spcBef>
                <a:spcPts val="480"/>
              </a:spcBef>
              <a:buFont typeface="Wingdings"/>
              <a:buChar char=""/>
              <a:tabLst>
                <a:tab pos="355600" algn="l"/>
                <a:tab pos="674370" algn="l"/>
                <a:tab pos="1337310" algn="l"/>
                <a:tab pos="1893570" algn="l"/>
                <a:tab pos="2861310" algn="l"/>
                <a:tab pos="3547110" algn="l"/>
                <a:tab pos="3830320" algn="l"/>
                <a:tab pos="5191760" algn="l"/>
                <a:tab pos="6039485" algn="l"/>
                <a:tab pos="7282815" algn="l"/>
              </a:tabLst>
            </a:pPr>
            <a:r>
              <a:rPr sz="2400" b="1" spc="-5" dirty="0">
                <a:solidFill>
                  <a:srgbClr val="2A5A05"/>
                </a:solidFill>
                <a:latin typeface="Calibri"/>
                <a:cs typeface="Calibri"/>
              </a:rPr>
              <a:t>I</a:t>
            </a:r>
            <a:r>
              <a:rPr sz="2400" b="1" dirty="0">
                <a:solidFill>
                  <a:srgbClr val="2A5A05"/>
                </a:solidFill>
                <a:latin typeface="Calibri"/>
                <a:cs typeface="Calibri"/>
              </a:rPr>
              <a:t>t	</a:t>
            </a:r>
            <a:r>
              <a:rPr sz="2400" b="1" spc="-30" dirty="0">
                <a:solidFill>
                  <a:srgbClr val="2A5A05"/>
                </a:solidFill>
                <a:latin typeface="Calibri"/>
                <a:cs typeface="Calibri"/>
              </a:rPr>
              <a:t>t</a:t>
            </a:r>
            <a:r>
              <a:rPr sz="2400" b="1" spc="-5" dirty="0">
                <a:solidFill>
                  <a:srgbClr val="2A5A05"/>
                </a:solidFill>
                <a:latin typeface="Calibri"/>
                <a:cs typeface="Calibri"/>
              </a:rPr>
              <a:t>el</a:t>
            </a:r>
            <a:r>
              <a:rPr sz="2400" b="1" spc="5" dirty="0">
                <a:solidFill>
                  <a:srgbClr val="2A5A05"/>
                </a:solidFill>
                <a:latin typeface="Calibri"/>
                <a:cs typeface="Calibri"/>
              </a:rPr>
              <a:t>l</a:t>
            </a:r>
            <a:r>
              <a:rPr sz="2400" b="1" dirty="0">
                <a:solidFill>
                  <a:srgbClr val="2A5A05"/>
                </a:solidFill>
                <a:latin typeface="Calibri"/>
                <a:cs typeface="Calibri"/>
              </a:rPr>
              <a:t>s	</a:t>
            </a:r>
            <a:r>
              <a:rPr sz="2400" b="1" spc="-5" dirty="0">
                <a:solidFill>
                  <a:srgbClr val="2A5A05"/>
                </a:solidFill>
                <a:latin typeface="Calibri"/>
                <a:cs typeface="Calibri"/>
              </a:rPr>
              <a:t>th</a:t>
            </a:r>
            <a:r>
              <a:rPr sz="2400" b="1" dirty="0">
                <a:solidFill>
                  <a:srgbClr val="2A5A05"/>
                </a:solidFill>
                <a:latin typeface="Calibri"/>
                <a:cs typeface="Calibri"/>
              </a:rPr>
              <a:t>e	</a:t>
            </a:r>
            <a:r>
              <a:rPr sz="2400" b="1" spc="-30" dirty="0">
                <a:solidFill>
                  <a:srgbClr val="2A5A05"/>
                </a:solidFill>
                <a:latin typeface="Calibri"/>
                <a:cs typeface="Calibri"/>
              </a:rPr>
              <a:t>r</a:t>
            </a:r>
            <a:r>
              <a:rPr sz="2400" b="1" spc="-5" dirty="0">
                <a:solidFill>
                  <a:srgbClr val="2A5A05"/>
                </a:solidFill>
                <a:latin typeface="Calibri"/>
                <a:cs typeface="Calibri"/>
              </a:rPr>
              <a:t>e</a:t>
            </a:r>
            <a:r>
              <a:rPr sz="2400" b="1" dirty="0">
                <a:solidFill>
                  <a:srgbClr val="2A5A05"/>
                </a:solidFill>
                <a:latin typeface="Calibri"/>
                <a:cs typeface="Calibri"/>
              </a:rPr>
              <a:t>ader	how	a	par</a:t>
            </a:r>
            <a:r>
              <a:rPr sz="2400" b="1" spc="-10" dirty="0">
                <a:solidFill>
                  <a:srgbClr val="2A5A05"/>
                </a:solidFill>
                <a:latin typeface="Calibri"/>
                <a:cs typeface="Calibri"/>
              </a:rPr>
              <a:t>t</a:t>
            </a:r>
            <a:r>
              <a:rPr sz="2400" b="1" dirty="0">
                <a:solidFill>
                  <a:srgbClr val="2A5A05"/>
                </a:solidFill>
                <a:latin typeface="Calibri"/>
                <a:cs typeface="Calibri"/>
              </a:rPr>
              <a:t>icul</a:t>
            </a:r>
            <a:r>
              <a:rPr sz="2400" b="1" spc="5" dirty="0">
                <a:solidFill>
                  <a:srgbClr val="2A5A05"/>
                </a:solidFill>
                <a:latin typeface="Calibri"/>
                <a:cs typeface="Calibri"/>
              </a:rPr>
              <a:t>a</a:t>
            </a:r>
            <a:r>
              <a:rPr sz="2400" b="1" dirty="0">
                <a:solidFill>
                  <a:srgbClr val="2A5A05"/>
                </a:solidFill>
                <a:latin typeface="Calibri"/>
                <a:cs typeface="Calibri"/>
              </a:rPr>
              <a:t>r	</a:t>
            </a:r>
            <a:r>
              <a:rPr sz="2400" b="1" spc="-10" dirty="0">
                <a:solidFill>
                  <a:srgbClr val="2A5A05"/>
                </a:solidFill>
                <a:latin typeface="Calibri"/>
                <a:cs typeface="Calibri"/>
              </a:rPr>
              <a:t>e</a:t>
            </a:r>
            <a:r>
              <a:rPr sz="2400" b="1" spc="-20" dirty="0">
                <a:solidFill>
                  <a:srgbClr val="2A5A05"/>
                </a:solidFill>
                <a:latin typeface="Calibri"/>
                <a:cs typeface="Calibri"/>
              </a:rPr>
              <a:t>v</a:t>
            </a:r>
            <a:r>
              <a:rPr sz="2400" b="1" spc="-5" dirty="0">
                <a:solidFill>
                  <a:srgbClr val="2A5A05"/>
                </a:solidFill>
                <a:latin typeface="Calibri"/>
                <a:cs typeface="Calibri"/>
              </a:rPr>
              <a:t>e</a:t>
            </a:r>
            <a:r>
              <a:rPr sz="2400" b="1" spc="-25" dirty="0">
                <a:solidFill>
                  <a:srgbClr val="2A5A05"/>
                </a:solidFill>
                <a:latin typeface="Calibri"/>
                <a:cs typeface="Calibri"/>
              </a:rPr>
              <a:t>n</a:t>
            </a:r>
            <a:r>
              <a:rPr sz="2400" b="1" dirty="0">
                <a:solidFill>
                  <a:srgbClr val="2A5A05"/>
                </a:solidFill>
                <a:latin typeface="Calibri"/>
                <a:cs typeface="Calibri"/>
              </a:rPr>
              <a:t>t	oc</a:t>
            </a:r>
            <a:r>
              <a:rPr sz="2400" b="1" spc="-10" dirty="0">
                <a:solidFill>
                  <a:srgbClr val="2A5A05"/>
                </a:solidFill>
                <a:latin typeface="Calibri"/>
                <a:cs typeface="Calibri"/>
              </a:rPr>
              <a:t>c</a:t>
            </a:r>
            <a:r>
              <a:rPr sz="2400" b="1" dirty="0">
                <a:solidFill>
                  <a:srgbClr val="2A5A05"/>
                </a:solidFill>
                <a:latin typeface="Calibri"/>
                <a:cs typeface="Calibri"/>
              </a:rPr>
              <a:t>ur</a:t>
            </a:r>
            <a:r>
              <a:rPr sz="2400" b="1" spc="-30" dirty="0">
                <a:solidFill>
                  <a:srgbClr val="2A5A05"/>
                </a:solidFill>
                <a:latin typeface="Calibri"/>
                <a:cs typeface="Calibri"/>
              </a:rPr>
              <a:t>r</a:t>
            </a:r>
            <a:r>
              <a:rPr sz="2400" b="1" spc="-5" dirty="0">
                <a:solidFill>
                  <a:srgbClr val="2A5A05"/>
                </a:solidFill>
                <a:latin typeface="Calibri"/>
                <a:cs typeface="Calibri"/>
              </a:rPr>
              <a:t>e</a:t>
            </a:r>
            <a:r>
              <a:rPr sz="2400" b="1" dirty="0">
                <a:solidFill>
                  <a:srgbClr val="2A5A05"/>
                </a:solidFill>
                <a:latin typeface="Calibri"/>
                <a:cs typeface="Calibri"/>
              </a:rPr>
              <a:t>d	</a:t>
            </a:r>
            <a:r>
              <a:rPr sz="2400" b="1" spc="5" dirty="0">
                <a:solidFill>
                  <a:srgbClr val="2A5A05"/>
                </a:solidFill>
                <a:latin typeface="Calibri"/>
                <a:cs typeface="Calibri"/>
              </a:rPr>
              <a:t>or  </a:t>
            </a:r>
            <a:r>
              <a:rPr sz="2400" b="1" dirty="0">
                <a:solidFill>
                  <a:srgbClr val="2A5A05"/>
                </a:solidFill>
                <a:latin typeface="Calibri"/>
                <a:cs typeface="Calibri"/>
              </a:rPr>
              <a:t>how </a:t>
            </a:r>
            <a:r>
              <a:rPr sz="2400" b="1" spc="-5" dirty="0">
                <a:solidFill>
                  <a:srgbClr val="2A5A05"/>
                </a:solidFill>
                <a:latin typeface="Calibri"/>
                <a:cs typeface="Calibri"/>
              </a:rPr>
              <a:t>something</a:t>
            </a:r>
            <a:r>
              <a:rPr sz="2400" b="1" spc="-15" dirty="0">
                <a:solidFill>
                  <a:srgbClr val="2A5A05"/>
                </a:solidFill>
                <a:latin typeface="Calibri"/>
                <a:cs typeface="Calibri"/>
              </a:rPr>
              <a:t> </a:t>
            </a:r>
            <a:r>
              <a:rPr sz="2400" b="1" spc="-10" dirty="0">
                <a:solidFill>
                  <a:srgbClr val="2A5A05"/>
                </a:solidFill>
                <a:latin typeface="Calibri"/>
                <a:cs typeface="Calibri"/>
              </a:rPr>
              <a:t>works.</a:t>
            </a:r>
            <a:endParaRPr sz="2400" dirty="0">
              <a:latin typeface="Calibri"/>
              <a:cs typeface="Calibri"/>
            </a:endParaRPr>
          </a:p>
          <a:p>
            <a:pPr marL="408305">
              <a:lnSpc>
                <a:spcPct val="100000"/>
              </a:lnSpc>
              <a:spcBef>
                <a:spcPts val="1305"/>
              </a:spcBef>
            </a:pPr>
            <a:r>
              <a:rPr sz="2800" b="1" u="heavy" spc="-15" dirty="0">
                <a:solidFill>
                  <a:srgbClr val="2A5A05"/>
                </a:solidFill>
                <a:uFill>
                  <a:solidFill>
                    <a:srgbClr val="2A5A05"/>
                  </a:solidFill>
                </a:uFill>
                <a:latin typeface="Times New Roman"/>
                <a:cs typeface="Times New Roman"/>
              </a:rPr>
              <a:t>Tips</a:t>
            </a:r>
            <a:endParaRPr sz="2800" dirty="0">
              <a:latin typeface="Times New Roman"/>
              <a:cs typeface="Times New Roman"/>
            </a:endParaRPr>
          </a:p>
          <a:p>
            <a:pPr marL="469900" lvl="1" indent="-287020">
              <a:lnSpc>
                <a:spcPct val="100000"/>
              </a:lnSpc>
              <a:spcBef>
                <a:spcPts val="1325"/>
              </a:spcBef>
              <a:buFont typeface="Wingdings"/>
              <a:buChar char=""/>
              <a:tabLst>
                <a:tab pos="470534" algn="l"/>
              </a:tabLst>
            </a:pPr>
            <a:r>
              <a:rPr sz="1800" b="1" dirty="0">
                <a:solidFill>
                  <a:srgbClr val="2A5A05"/>
                </a:solidFill>
                <a:latin typeface="Calibri"/>
                <a:cs typeface="Calibri"/>
              </a:rPr>
              <a:t>Begin with a </a:t>
            </a:r>
            <a:r>
              <a:rPr sz="1800" b="1" spc="-5" dirty="0">
                <a:solidFill>
                  <a:srgbClr val="2A5A05"/>
                </a:solidFill>
                <a:latin typeface="Calibri"/>
                <a:cs typeface="Calibri"/>
              </a:rPr>
              <a:t>topic</a:t>
            </a:r>
            <a:r>
              <a:rPr sz="1800" b="1" spc="-45" dirty="0">
                <a:solidFill>
                  <a:srgbClr val="2A5A05"/>
                </a:solidFill>
                <a:latin typeface="Calibri"/>
                <a:cs typeface="Calibri"/>
              </a:rPr>
              <a:t> </a:t>
            </a:r>
            <a:r>
              <a:rPr sz="1800" b="1" spc="-10" dirty="0">
                <a:solidFill>
                  <a:srgbClr val="2A5A05"/>
                </a:solidFill>
                <a:latin typeface="Calibri"/>
                <a:cs typeface="Calibri"/>
              </a:rPr>
              <a:t>sentence.</a:t>
            </a:r>
            <a:endParaRPr sz="1800" dirty="0">
              <a:latin typeface="Calibri"/>
              <a:cs typeface="Calibri"/>
            </a:endParaRPr>
          </a:p>
          <a:p>
            <a:pPr marL="469900" lvl="1" indent="-287020">
              <a:lnSpc>
                <a:spcPct val="100000"/>
              </a:lnSpc>
              <a:buFont typeface="Wingdings"/>
              <a:buChar char=""/>
              <a:tabLst>
                <a:tab pos="470534" algn="l"/>
              </a:tabLst>
            </a:pPr>
            <a:r>
              <a:rPr sz="1800" b="1" spc="-5" dirty="0">
                <a:solidFill>
                  <a:srgbClr val="2A5A05"/>
                </a:solidFill>
                <a:latin typeface="Calibri"/>
                <a:cs typeface="Calibri"/>
              </a:rPr>
              <a:t>The topic </a:t>
            </a:r>
            <a:r>
              <a:rPr sz="1800" b="1" spc="-10" dirty="0">
                <a:solidFill>
                  <a:srgbClr val="2A5A05"/>
                </a:solidFill>
                <a:latin typeface="Calibri"/>
                <a:cs typeface="Calibri"/>
              </a:rPr>
              <a:t>sentence </a:t>
            </a:r>
            <a:r>
              <a:rPr sz="1800" b="1" dirty="0">
                <a:solidFill>
                  <a:srgbClr val="2A5A05"/>
                </a:solidFill>
                <a:latin typeface="Calibri"/>
                <a:cs typeface="Calibri"/>
              </a:rPr>
              <a:t>should name the </a:t>
            </a:r>
            <a:r>
              <a:rPr sz="1800" b="1" spc="-10" dirty="0">
                <a:solidFill>
                  <a:srgbClr val="2A5A05"/>
                </a:solidFill>
                <a:latin typeface="Calibri"/>
                <a:cs typeface="Calibri"/>
              </a:rPr>
              <a:t>process </a:t>
            </a:r>
            <a:r>
              <a:rPr sz="1800" b="1" dirty="0">
                <a:solidFill>
                  <a:srgbClr val="2A5A05"/>
                </a:solidFill>
                <a:latin typeface="Calibri"/>
                <a:cs typeface="Calibri"/>
              </a:rPr>
              <a:t>and </a:t>
            </a:r>
            <a:r>
              <a:rPr sz="1800" b="1" spc="-10" dirty="0">
                <a:solidFill>
                  <a:srgbClr val="2A5A05"/>
                </a:solidFill>
                <a:latin typeface="Calibri"/>
                <a:cs typeface="Calibri"/>
              </a:rPr>
              <a:t>indicates </a:t>
            </a:r>
            <a:r>
              <a:rPr sz="1800" b="1" dirty="0">
                <a:solidFill>
                  <a:srgbClr val="2A5A05"/>
                </a:solidFill>
                <a:latin typeface="Calibri"/>
                <a:cs typeface="Calibri"/>
              </a:rPr>
              <a:t>a </a:t>
            </a:r>
            <a:r>
              <a:rPr sz="1800" b="1" spc="-5" dirty="0">
                <a:solidFill>
                  <a:srgbClr val="2A5A05"/>
                </a:solidFill>
                <a:latin typeface="Calibri"/>
                <a:cs typeface="Calibri"/>
              </a:rPr>
              <a:t>series </a:t>
            </a:r>
            <a:r>
              <a:rPr sz="1800" b="1" dirty="0">
                <a:solidFill>
                  <a:srgbClr val="2A5A05"/>
                </a:solidFill>
                <a:latin typeface="Calibri"/>
                <a:cs typeface="Calibri"/>
              </a:rPr>
              <a:t>of</a:t>
            </a:r>
            <a:r>
              <a:rPr sz="1800" b="1" spc="-140" dirty="0">
                <a:solidFill>
                  <a:srgbClr val="2A5A05"/>
                </a:solidFill>
                <a:latin typeface="Calibri"/>
                <a:cs typeface="Calibri"/>
              </a:rPr>
              <a:t> </a:t>
            </a:r>
            <a:r>
              <a:rPr sz="1800" b="1" spc="-10" dirty="0">
                <a:solidFill>
                  <a:srgbClr val="2A5A05"/>
                </a:solidFill>
                <a:latin typeface="Calibri"/>
                <a:cs typeface="Calibri"/>
              </a:rPr>
              <a:t>steps.</a:t>
            </a:r>
            <a:endParaRPr sz="1800" dirty="0">
              <a:latin typeface="Calibri"/>
              <a:cs typeface="Calibri"/>
            </a:endParaRPr>
          </a:p>
          <a:p>
            <a:pPr marL="469900" lvl="1" indent="-287020">
              <a:lnSpc>
                <a:spcPct val="100000"/>
              </a:lnSpc>
              <a:buFont typeface="Wingdings"/>
              <a:buChar char=""/>
              <a:tabLst>
                <a:tab pos="470534" algn="l"/>
              </a:tabLst>
            </a:pPr>
            <a:r>
              <a:rPr sz="1800" b="1" spc="-10" dirty="0">
                <a:solidFill>
                  <a:srgbClr val="2A5A05"/>
                </a:solidFill>
                <a:latin typeface="Calibri"/>
                <a:cs typeface="Calibri"/>
              </a:rPr>
              <a:t>Arrange </a:t>
            </a:r>
            <a:r>
              <a:rPr sz="1800" b="1" dirty="0">
                <a:solidFill>
                  <a:srgbClr val="2A5A05"/>
                </a:solidFill>
                <a:latin typeface="Calibri"/>
                <a:cs typeface="Calibri"/>
              </a:rPr>
              <a:t>the </a:t>
            </a:r>
            <a:r>
              <a:rPr sz="1800" b="1" spc="-15" dirty="0">
                <a:solidFill>
                  <a:srgbClr val="2A5A05"/>
                </a:solidFill>
                <a:latin typeface="Calibri"/>
                <a:cs typeface="Calibri"/>
              </a:rPr>
              <a:t>steps </a:t>
            </a:r>
            <a:r>
              <a:rPr sz="1800" b="1" dirty="0">
                <a:solidFill>
                  <a:srgbClr val="2A5A05"/>
                </a:solidFill>
                <a:latin typeface="Calibri"/>
                <a:cs typeface="Calibri"/>
              </a:rPr>
              <a:t>in </a:t>
            </a:r>
            <a:r>
              <a:rPr sz="1800" b="1" spc="-5" dirty="0">
                <a:solidFill>
                  <a:srgbClr val="2A5A05"/>
                </a:solidFill>
                <a:latin typeface="Calibri"/>
                <a:cs typeface="Calibri"/>
              </a:rPr>
              <a:t>order by </a:t>
            </a:r>
            <a:r>
              <a:rPr sz="1800" b="1" dirty="0">
                <a:solidFill>
                  <a:srgbClr val="2A5A05"/>
                </a:solidFill>
                <a:latin typeface="Calibri"/>
                <a:cs typeface="Calibri"/>
              </a:rPr>
              <a:t>time and use time </a:t>
            </a:r>
            <a:r>
              <a:rPr sz="1800" b="1" spc="-5" dirty="0">
                <a:solidFill>
                  <a:srgbClr val="2A5A05"/>
                </a:solidFill>
                <a:latin typeface="Calibri"/>
                <a:cs typeface="Calibri"/>
              </a:rPr>
              <a:t>order transition</a:t>
            </a:r>
            <a:r>
              <a:rPr sz="1800" b="1" spc="-165" dirty="0">
                <a:solidFill>
                  <a:srgbClr val="2A5A05"/>
                </a:solidFill>
                <a:latin typeface="Calibri"/>
                <a:cs typeface="Calibri"/>
              </a:rPr>
              <a:t> </a:t>
            </a:r>
            <a:r>
              <a:rPr sz="1800" b="1" spc="-5" dirty="0">
                <a:solidFill>
                  <a:srgbClr val="2A5A05"/>
                </a:solidFill>
                <a:latin typeface="Calibri"/>
                <a:cs typeface="Calibri"/>
              </a:rPr>
              <a:t>signals.</a:t>
            </a:r>
            <a:endParaRPr sz="1800" dirty="0">
              <a:latin typeface="Calibri"/>
              <a:cs typeface="Calibri"/>
            </a:endParaRPr>
          </a:p>
          <a:p>
            <a:pPr marL="469900" lvl="1" indent="-287020">
              <a:lnSpc>
                <a:spcPct val="100000"/>
              </a:lnSpc>
              <a:buFont typeface="Wingdings"/>
              <a:buChar char=""/>
              <a:tabLst>
                <a:tab pos="470534" algn="l"/>
              </a:tabLst>
            </a:pPr>
            <a:r>
              <a:rPr sz="1800" b="1" spc="-5" dirty="0">
                <a:solidFill>
                  <a:srgbClr val="2A5A05"/>
                </a:solidFill>
                <a:latin typeface="Calibri"/>
                <a:cs typeface="Calibri"/>
              </a:rPr>
              <a:t>The concluding </a:t>
            </a:r>
            <a:r>
              <a:rPr sz="1800" b="1" spc="-10" dirty="0">
                <a:solidFill>
                  <a:srgbClr val="2A5A05"/>
                </a:solidFill>
                <a:latin typeface="Calibri"/>
                <a:cs typeface="Calibri"/>
              </a:rPr>
              <a:t>sentence </a:t>
            </a:r>
            <a:r>
              <a:rPr sz="1800" b="1" spc="-5" dirty="0">
                <a:solidFill>
                  <a:srgbClr val="2A5A05"/>
                </a:solidFill>
                <a:latin typeface="Calibri"/>
                <a:cs typeface="Calibri"/>
              </a:rPr>
              <a:t>can </a:t>
            </a:r>
            <a:r>
              <a:rPr sz="1800" b="1" dirty="0">
                <a:solidFill>
                  <a:srgbClr val="2A5A05"/>
                </a:solidFill>
                <a:latin typeface="Calibri"/>
                <a:cs typeface="Calibri"/>
              </a:rPr>
              <a:t>be the </a:t>
            </a:r>
            <a:r>
              <a:rPr sz="1800" b="1" spc="-10" dirty="0">
                <a:solidFill>
                  <a:srgbClr val="2A5A05"/>
                </a:solidFill>
                <a:latin typeface="Calibri"/>
                <a:cs typeface="Calibri"/>
              </a:rPr>
              <a:t>last steps, </a:t>
            </a:r>
            <a:r>
              <a:rPr sz="1800" b="1" dirty="0">
                <a:solidFill>
                  <a:srgbClr val="2A5A05"/>
                </a:solidFill>
                <a:latin typeface="Calibri"/>
                <a:cs typeface="Calibri"/>
              </a:rPr>
              <a:t>or it </a:t>
            </a:r>
            <a:r>
              <a:rPr sz="1800" b="1" spc="-5" dirty="0">
                <a:solidFill>
                  <a:srgbClr val="2A5A05"/>
                </a:solidFill>
                <a:latin typeface="Calibri"/>
                <a:cs typeface="Calibri"/>
              </a:rPr>
              <a:t>can </a:t>
            </a:r>
            <a:r>
              <a:rPr sz="1800" b="1" spc="-10" dirty="0">
                <a:solidFill>
                  <a:srgbClr val="2A5A05"/>
                </a:solidFill>
                <a:latin typeface="Calibri"/>
                <a:cs typeface="Calibri"/>
              </a:rPr>
              <a:t>give </a:t>
            </a:r>
            <a:r>
              <a:rPr sz="1800" b="1" dirty="0">
                <a:solidFill>
                  <a:srgbClr val="2A5A05"/>
                </a:solidFill>
                <a:latin typeface="Calibri"/>
                <a:cs typeface="Calibri"/>
              </a:rPr>
              <a:t>the</a:t>
            </a:r>
            <a:r>
              <a:rPr sz="1800" b="1" spc="-110" dirty="0">
                <a:solidFill>
                  <a:srgbClr val="2A5A05"/>
                </a:solidFill>
                <a:latin typeface="Calibri"/>
                <a:cs typeface="Calibri"/>
              </a:rPr>
              <a:t> </a:t>
            </a:r>
            <a:r>
              <a:rPr sz="1800" b="1" spc="-5" dirty="0">
                <a:solidFill>
                  <a:srgbClr val="2A5A05"/>
                </a:solidFill>
                <a:latin typeface="Calibri"/>
                <a:cs typeface="Calibri"/>
              </a:rPr>
              <a:t>result.</a:t>
            </a:r>
            <a:endParaRPr sz="1800" dirty="0">
              <a:latin typeface="Calibri"/>
              <a:cs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1790926" y="138944"/>
            <a:ext cx="6051550" cy="1367790"/>
          </a:xfrm>
          <a:prstGeom prst="rect">
            <a:avLst/>
          </a:prstGeom>
        </p:spPr>
        <p:txBody>
          <a:bodyPr vert="horz" wrap="square" lIns="0" tIns="13335" rIns="0" bIns="0" rtlCol="0">
            <a:spAutoFit/>
          </a:bodyPr>
          <a:lstStyle/>
          <a:p>
            <a:pPr marL="1764030" marR="5080" indent="-1751330">
              <a:lnSpc>
                <a:spcPct val="100000"/>
              </a:lnSpc>
              <a:spcBef>
                <a:spcPts val="105"/>
              </a:spcBef>
            </a:pPr>
            <a:r>
              <a:rPr sz="4400" dirty="0"/>
              <a:t>Descriptive Paragraph</a:t>
            </a:r>
            <a:r>
              <a:rPr sz="4400" spc="-85" dirty="0"/>
              <a:t> </a:t>
            </a:r>
            <a:r>
              <a:rPr sz="4400" dirty="0"/>
              <a:t>&amp;  Clustering</a:t>
            </a:r>
          </a:p>
        </p:txBody>
      </p:sp>
      <p:sp>
        <p:nvSpPr>
          <p:cNvPr id="9" name="object 9"/>
          <p:cNvSpPr txBox="1"/>
          <p:nvPr/>
        </p:nvSpPr>
        <p:spPr>
          <a:xfrm>
            <a:off x="830171" y="1615535"/>
            <a:ext cx="7012305" cy="2576988"/>
          </a:xfrm>
          <a:prstGeom prst="rect">
            <a:avLst/>
          </a:prstGeom>
        </p:spPr>
        <p:txBody>
          <a:bodyPr vert="horz" wrap="square" lIns="0" tIns="12065" rIns="0" bIns="0" rtlCol="0">
            <a:spAutoFit/>
          </a:bodyPr>
          <a:lstStyle/>
          <a:p>
            <a:pPr marL="706755" indent="-454659">
              <a:lnSpc>
                <a:spcPct val="100000"/>
              </a:lnSpc>
              <a:spcBef>
                <a:spcPts val="845"/>
              </a:spcBef>
              <a:buFont typeface="Wingdings"/>
              <a:buChar char=""/>
              <a:tabLst>
                <a:tab pos="707390" algn="l"/>
              </a:tabLst>
            </a:pPr>
            <a:endParaRPr lang="en-US" sz="3200" b="1" spc="-5" dirty="0" smtClean="0">
              <a:solidFill>
                <a:srgbClr val="2A5A05"/>
              </a:solidFill>
              <a:latin typeface="Calibri"/>
              <a:cs typeface="Calibri"/>
            </a:endParaRPr>
          </a:p>
          <a:p>
            <a:pPr marL="706755" indent="-454659">
              <a:lnSpc>
                <a:spcPct val="100000"/>
              </a:lnSpc>
              <a:spcBef>
                <a:spcPts val="845"/>
              </a:spcBef>
              <a:buFont typeface="Wingdings"/>
              <a:buChar char=""/>
              <a:tabLst>
                <a:tab pos="707390" algn="l"/>
              </a:tabLst>
            </a:pPr>
            <a:r>
              <a:rPr sz="3200" b="1" spc="-5" dirty="0" smtClean="0">
                <a:solidFill>
                  <a:srgbClr val="2A5A05"/>
                </a:solidFill>
                <a:latin typeface="Calibri"/>
                <a:cs typeface="Calibri"/>
              </a:rPr>
              <a:t>How </a:t>
            </a:r>
            <a:r>
              <a:rPr sz="3200" b="1" spc="-20" dirty="0">
                <a:solidFill>
                  <a:srgbClr val="2A5A05"/>
                </a:solidFill>
                <a:latin typeface="Calibri"/>
                <a:cs typeface="Calibri"/>
              </a:rPr>
              <a:t>to </a:t>
            </a:r>
            <a:r>
              <a:rPr sz="3200" b="1" dirty="0">
                <a:solidFill>
                  <a:srgbClr val="2A5A05"/>
                </a:solidFill>
                <a:latin typeface="Calibri"/>
                <a:cs typeface="Calibri"/>
              </a:rPr>
              <a:t>describe a </a:t>
            </a:r>
            <a:r>
              <a:rPr sz="3200" b="1" spc="-5" dirty="0">
                <a:solidFill>
                  <a:srgbClr val="2A5A05"/>
                </a:solidFill>
                <a:latin typeface="Calibri"/>
                <a:cs typeface="Calibri"/>
              </a:rPr>
              <a:t>place/person</a:t>
            </a:r>
            <a:endParaRPr sz="3200" dirty="0">
              <a:latin typeface="Calibri"/>
              <a:cs typeface="Calibri"/>
            </a:endParaRPr>
          </a:p>
          <a:p>
            <a:pPr marL="706755" indent="-454659">
              <a:lnSpc>
                <a:spcPct val="100000"/>
              </a:lnSpc>
              <a:buFont typeface="Wingdings"/>
              <a:buChar char=""/>
              <a:tabLst>
                <a:tab pos="707390" algn="l"/>
              </a:tabLst>
            </a:pPr>
            <a:r>
              <a:rPr sz="3200" b="1" spc="-5" dirty="0">
                <a:solidFill>
                  <a:srgbClr val="2A5A05"/>
                </a:solidFill>
                <a:latin typeface="Calibri"/>
                <a:cs typeface="Calibri"/>
              </a:rPr>
              <a:t>How </a:t>
            </a:r>
            <a:r>
              <a:rPr sz="3200" b="1" spc="-20" dirty="0">
                <a:solidFill>
                  <a:srgbClr val="2A5A05"/>
                </a:solidFill>
                <a:latin typeface="Calibri"/>
                <a:cs typeface="Calibri"/>
              </a:rPr>
              <a:t>to </a:t>
            </a:r>
            <a:r>
              <a:rPr sz="3200" b="1" spc="-10" dirty="0">
                <a:solidFill>
                  <a:srgbClr val="2A5A05"/>
                </a:solidFill>
                <a:latin typeface="Calibri"/>
                <a:cs typeface="Calibri"/>
              </a:rPr>
              <a:t>write </a:t>
            </a:r>
            <a:r>
              <a:rPr sz="3200" b="1" dirty="0">
                <a:solidFill>
                  <a:srgbClr val="2A5A05"/>
                </a:solidFill>
                <a:latin typeface="Calibri"/>
                <a:cs typeface="Calibri"/>
              </a:rPr>
              <a:t>a </a:t>
            </a:r>
            <a:r>
              <a:rPr sz="3200" b="1" spc="-5" dirty="0">
                <a:solidFill>
                  <a:srgbClr val="2A5A05"/>
                </a:solidFill>
                <a:latin typeface="Calibri"/>
                <a:cs typeface="Calibri"/>
              </a:rPr>
              <a:t>Descriptive</a:t>
            </a:r>
            <a:r>
              <a:rPr sz="3200" b="1" spc="-30" dirty="0">
                <a:solidFill>
                  <a:srgbClr val="2A5A05"/>
                </a:solidFill>
                <a:latin typeface="Calibri"/>
                <a:cs typeface="Calibri"/>
              </a:rPr>
              <a:t> </a:t>
            </a:r>
            <a:r>
              <a:rPr sz="3200" b="1" spc="-25" dirty="0">
                <a:solidFill>
                  <a:srgbClr val="2A5A05"/>
                </a:solidFill>
                <a:latin typeface="Calibri"/>
                <a:cs typeface="Calibri"/>
              </a:rPr>
              <a:t>Paragraph</a:t>
            </a:r>
            <a:endParaRPr sz="3200" dirty="0">
              <a:latin typeface="Calibri"/>
              <a:cs typeface="Calibri"/>
            </a:endParaRPr>
          </a:p>
          <a:p>
            <a:pPr marL="706755" indent="-454659">
              <a:lnSpc>
                <a:spcPct val="100000"/>
              </a:lnSpc>
              <a:buFont typeface="Wingdings"/>
              <a:buChar char=""/>
              <a:tabLst>
                <a:tab pos="707390" algn="l"/>
              </a:tabLst>
            </a:pPr>
            <a:r>
              <a:rPr sz="3200" b="1" spc="-5" dirty="0">
                <a:solidFill>
                  <a:srgbClr val="2A5A05"/>
                </a:solidFill>
                <a:latin typeface="Calibri"/>
                <a:cs typeface="Calibri"/>
              </a:rPr>
              <a:t>Spatial</a:t>
            </a:r>
            <a:r>
              <a:rPr sz="3200" b="1" spc="-25" dirty="0">
                <a:solidFill>
                  <a:srgbClr val="2A5A05"/>
                </a:solidFill>
                <a:latin typeface="Calibri"/>
                <a:cs typeface="Calibri"/>
              </a:rPr>
              <a:t> </a:t>
            </a:r>
            <a:r>
              <a:rPr sz="3200" b="1" spc="-10" dirty="0">
                <a:solidFill>
                  <a:srgbClr val="2A5A05"/>
                </a:solidFill>
                <a:latin typeface="Calibri"/>
                <a:cs typeface="Calibri"/>
              </a:rPr>
              <a:t>Order</a:t>
            </a:r>
            <a:endParaRPr sz="3200" dirty="0">
              <a:latin typeface="Calibri"/>
              <a:cs typeface="Calibri"/>
            </a:endParaRPr>
          </a:p>
          <a:p>
            <a:pPr marL="706755" indent="-454659">
              <a:lnSpc>
                <a:spcPct val="100000"/>
              </a:lnSpc>
              <a:buFont typeface="Wingdings"/>
              <a:buChar char=""/>
              <a:tabLst>
                <a:tab pos="707390" algn="l"/>
              </a:tabLst>
            </a:pPr>
            <a:r>
              <a:rPr sz="3200" b="1" spc="-10" dirty="0">
                <a:solidFill>
                  <a:srgbClr val="2A5A05"/>
                </a:solidFill>
                <a:latin typeface="Calibri"/>
                <a:cs typeface="Calibri"/>
              </a:rPr>
              <a:t>Clustering</a:t>
            </a:r>
            <a:endParaRPr sz="3200" dirty="0">
              <a:latin typeface="Calibri"/>
              <a:cs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1564449" y="285106"/>
            <a:ext cx="6094349" cy="750847"/>
          </a:xfrm>
          <a:prstGeom prst="rect">
            <a:avLst/>
          </a:prstGeom>
        </p:spPr>
        <p:txBody>
          <a:bodyPr vert="horz" wrap="square" lIns="0" tIns="12065" rIns="0" bIns="0" rtlCol="0">
            <a:spAutoFit/>
          </a:bodyPr>
          <a:lstStyle/>
          <a:p>
            <a:pPr marL="12700">
              <a:lnSpc>
                <a:spcPct val="100000"/>
              </a:lnSpc>
              <a:spcBef>
                <a:spcPts val="95"/>
              </a:spcBef>
            </a:pPr>
            <a:r>
              <a:rPr spc="-5" dirty="0"/>
              <a:t>Descriptive</a:t>
            </a:r>
            <a:r>
              <a:rPr spc="195" dirty="0"/>
              <a:t> </a:t>
            </a:r>
            <a:r>
              <a:rPr spc="-5" dirty="0"/>
              <a:t>Paragraph</a:t>
            </a:r>
          </a:p>
        </p:txBody>
      </p:sp>
      <p:sp>
        <p:nvSpPr>
          <p:cNvPr id="7" name="object 7"/>
          <p:cNvSpPr/>
          <p:nvPr/>
        </p:nvSpPr>
        <p:spPr>
          <a:xfrm>
            <a:off x="624840" y="1374647"/>
            <a:ext cx="684276" cy="789431"/>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838200" y="1853183"/>
            <a:ext cx="257556" cy="65532"/>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1053083" y="1853183"/>
            <a:ext cx="124968" cy="65532"/>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922019" y="1374647"/>
            <a:ext cx="2206752" cy="789431"/>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135380" y="1853183"/>
            <a:ext cx="1780032" cy="65532"/>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624840" y="2380488"/>
            <a:ext cx="684276" cy="789431"/>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838200" y="2859023"/>
            <a:ext cx="3773424" cy="65532"/>
          </a:xfrm>
          <a:prstGeom prst="rect">
            <a:avLst/>
          </a:prstGeom>
          <a:blipFill>
            <a:blip r:embed="rId7" cstate="print"/>
            <a:stretch>
              <a:fillRect/>
            </a:stretch>
          </a:blipFill>
        </p:spPr>
        <p:txBody>
          <a:bodyPr wrap="square" lIns="0" tIns="0" rIns="0" bIns="0" rtlCol="0"/>
          <a:lstStyle/>
          <a:p>
            <a:endParaRPr/>
          </a:p>
        </p:txBody>
      </p:sp>
      <p:sp>
        <p:nvSpPr>
          <p:cNvPr id="14" name="object 14"/>
          <p:cNvSpPr/>
          <p:nvPr/>
        </p:nvSpPr>
        <p:spPr>
          <a:xfrm>
            <a:off x="969263" y="2380488"/>
            <a:ext cx="2089404" cy="789431"/>
          </a:xfrm>
          <a:prstGeom prst="rect">
            <a:avLst/>
          </a:prstGeom>
          <a:blipFill>
            <a:blip r:embed="rId8" cstate="print"/>
            <a:stretch>
              <a:fillRect/>
            </a:stretch>
          </a:blipFill>
        </p:spPr>
        <p:txBody>
          <a:bodyPr wrap="square" lIns="0" tIns="0" rIns="0" bIns="0" rtlCol="0"/>
          <a:lstStyle/>
          <a:p>
            <a:endParaRPr/>
          </a:p>
        </p:txBody>
      </p:sp>
      <p:sp>
        <p:nvSpPr>
          <p:cNvPr id="15" name="object 15"/>
          <p:cNvSpPr/>
          <p:nvPr/>
        </p:nvSpPr>
        <p:spPr>
          <a:xfrm>
            <a:off x="2718816" y="2380488"/>
            <a:ext cx="1976628" cy="789431"/>
          </a:xfrm>
          <a:prstGeom prst="rect">
            <a:avLst/>
          </a:prstGeom>
          <a:blipFill>
            <a:blip r:embed="rId9" cstate="print"/>
            <a:stretch>
              <a:fillRect/>
            </a:stretch>
          </a:blipFill>
        </p:spPr>
        <p:txBody>
          <a:bodyPr wrap="square" lIns="0" tIns="0" rIns="0" bIns="0" rtlCol="0"/>
          <a:lstStyle/>
          <a:p>
            <a:endParaRPr/>
          </a:p>
        </p:txBody>
      </p:sp>
      <p:sp>
        <p:nvSpPr>
          <p:cNvPr id="16" name="object 16"/>
          <p:cNvSpPr txBox="1"/>
          <p:nvPr/>
        </p:nvSpPr>
        <p:spPr>
          <a:xfrm>
            <a:off x="833119" y="1454277"/>
            <a:ext cx="7783830" cy="1827530"/>
          </a:xfrm>
          <a:prstGeom prst="rect">
            <a:avLst/>
          </a:prstGeom>
        </p:spPr>
        <p:txBody>
          <a:bodyPr vert="horz" wrap="square" lIns="0" tIns="8890" rIns="0" bIns="0" rtlCol="0">
            <a:spAutoFit/>
          </a:bodyPr>
          <a:lstStyle/>
          <a:p>
            <a:pPr marL="12700" marR="57785">
              <a:lnSpc>
                <a:spcPct val="100800"/>
              </a:lnSpc>
              <a:spcBef>
                <a:spcPts val="70"/>
              </a:spcBef>
            </a:pPr>
            <a:r>
              <a:rPr sz="2800" b="1" u="heavy" spc="-10" dirty="0">
                <a:solidFill>
                  <a:srgbClr val="2A5A05"/>
                </a:solidFill>
                <a:uFill>
                  <a:solidFill>
                    <a:srgbClr val="2A5A05"/>
                  </a:solidFill>
                </a:uFill>
                <a:latin typeface="Calibri"/>
                <a:cs typeface="Calibri"/>
              </a:rPr>
              <a:t>A </a:t>
            </a:r>
            <a:r>
              <a:rPr sz="2800" b="1" u="heavy" spc="-5" dirty="0">
                <a:solidFill>
                  <a:srgbClr val="2A5A05"/>
                </a:solidFill>
                <a:uFill>
                  <a:solidFill>
                    <a:srgbClr val="2A5A05"/>
                  </a:solidFill>
                </a:uFill>
                <a:latin typeface="Calibri"/>
                <a:cs typeface="Calibri"/>
              </a:rPr>
              <a:t>description </a:t>
            </a:r>
            <a:r>
              <a:rPr sz="2400" b="1" dirty="0">
                <a:solidFill>
                  <a:srgbClr val="2A5A05"/>
                </a:solidFill>
                <a:latin typeface="Calibri"/>
                <a:cs typeface="Calibri"/>
              </a:rPr>
              <a:t>is an </a:t>
            </a:r>
            <a:r>
              <a:rPr sz="2400" b="1" spc="-5" dirty="0">
                <a:solidFill>
                  <a:srgbClr val="2A5A05"/>
                </a:solidFill>
                <a:latin typeface="Calibri"/>
                <a:cs typeface="Calibri"/>
              </a:rPr>
              <a:t>account </a:t>
            </a:r>
            <a:r>
              <a:rPr sz="2400" b="1" dirty="0">
                <a:solidFill>
                  <a:srgbClr val="2A5A05"/>
                </a:solidFill>
                <a:latin typeface="Calibri"/>
                <a:cs typeface="Calibri"/>
              </a:rPr>
              <a:t>of </a:t>
            </a:r>
            <a:r>
              <a:rPr sz="2400" b="1" spc="-10" dirty="0">
                <a:solidFill>
                  <a:srgbClr val="2A5A05"/>
                </a:solidFill>
                <a:latin typeface="Calibri"/>
                <a:cs typeface="Calibri"/>
              </a:rPr>
              <a:t>what </a:t>
            </a:r>
            <a:r>
              <a:rPr sz="2400" b="1" dirty="0">
                <a:solidFill>
                  <a:srgbClr val="2A5A05"/>
                </a:solidFill>
                <a:latin typeface="Calibri"/>
                <a:cs typeface="Calibri"/>
              </a:rPr>
              <a:t>someone or </a:t>
            </a:r>
            <a:r>
              <a:rPr sz="2400" b="1" spc="-5" dirty="0">
                <a:solidFill>
                  <a:srgbClr val="2A5A05"/>
                </a:solidFill>
                <a:latin typeface="Calibri"/>
                <a:cs typeface="Calibri"/>
              </a:rPr>
              <a:t>something  </a:t>
            </a:r>
            <a:r>
              <a:rPr sz="2400" b="1" dirty="0">
                <a:solidFill>
                  <a:srgbClr val="2A5A05"/>
                </a:solidFill>
                <a:latin typeface="Calibri"/>
                <a:cs typeface="Calibri"/>
              </a:rPr>
              <a:t>is</a:t>
            </a:r>
            <a:r>
              <a:rPr sz="2400" b="1" spc="-5" dirty="0">
                <a:solidFill>
                  <a:srgbClr val="2A5A05"/>
                </a:solidFill>
                <a:latin typeface="Calibri"/>
                <a:cs typeface="Calibri"/>
              </a:rPr>
              <a:t> </a:t>
            </a:r>
            <a:r>
              <a:rPr sz="2400" b="1" spc="-15" dirty="0">
                <a:solidFill>
                  <a:srgbClr val="2A5A05"/>
                </a:solidFill>
                <a:latin typeface="Calibri"/>
                <a:cs typeface="Calibri"/>
              </a:rPr>
              <a:t>like.</a:t>
            </a:r>
            <a:endParaRPr sz="2400">
              <a:latin typeface="Calibri"/>
              <a:cs typeface="Calibri"/>
            </a:endParaRPr>
          </a:p>
          <a:p>
            <a:pPr marL="12700" marR="5080">
              <a:lnSpc>
                <a:spcPct val="100800"/>
              </a:lnSpc>
              <a:spcBef>
                <a:spcPts val="1625"/>
              </a:spcBef>
              <a:tabLst>
                <a:tab pos="356870" algn="l"/>
                <a:tab pos="1126490" algn="l"/>
                <a:tab pos="1960245" algn="l"/>
                <a:tab pos="2106295" algn="l"/>
                <a:tab pos="2396490" algn="l"/>
                <a:tab pos="3291204" algn="l"/>
                <a:tab pos="4157979" algn="l"/>
                <a:tab pos="4787900" algn="l"/>
                <a:tab pos="6371590" algn="l"/>
                <a:tab pos="7346950" algn="l"/>
              </a:tabLst>
            </a:pPr>
            <a:r>
              <a:rPr sz="2800" b="1" u="heavy" spc="-5" dirty="0">
                <a:solidFill>
                  <a:srgbClr val="2A5A05"/>
                </a:solidFill>
                <a:uFill>
                  <a:solidFill>
                    <a:srgbClr val="2A5A05"/>
                  </a:solidFill>
                </a:uFill>
                <a:latin typeface="Calibri"/>
                <a:cs typeface="Calibri"/>
              </a:rPr>
              <a:t>A	</a:t>
            </a:r>
            <a:r>
              <a:rPr sz="2800" b="1" u="heavy" spc="-10" dirty="0">
                <a:solidFill>
                  <a:srgbClr val="2A5A05"/>
                </a:solidFill>
                <a:uFill>
                  <a:solidFill>
                    <a:srgbClr val="2A5A05"/>
                  </a:solidFill>
                </a:uFill>
                <a:latin typeface="Calibri"/>
                <a:cs typeface="Calibri"/>
              </a:rPr>
              <a:t>descriptive	</a:t>
            </a:r>
            <a:r>
              <a:rPr sz="2800" b="1" u="heavy" spc="-15" dirty="0">
                <a:solidFill>
                  <a:srgbClr val="2A5A05"/>
                </a:solidFill>
                <a:uFill>
                  <a:solidFill>
                    <a:srgbClr val="2A5A05"/>
                  </a:solidFill>
                </a:uFill>
                <a:latin typeface="Calibri"/>
                <a:cs typeface="Calibri"/>
              </a:rPr>
              <a:t>paragraph </a:t>
            </a:r>
            <a:r>
              <a:rPr sz="2400" b="1" spc="-5" dirty="0">
                <a:solidFill>
                  <a:srgbClr val="2A5A05"/>
                </a:solidFill>
                <a:latin typeface="Calibri"/>
                <a:cs typeface="Calibri"/>
              </a:rPr>
              <a:t>is </a:t>
            </a:r>
            <a:r>
              <a:rPr sz="2400" b="1" dirty="0">
                <a:solidFill>
                  <a:srgbClr val="2A5A05"/>
                </a:solidFill>
                <a:latin typeface="Calibri"/>
                <a:cs typeface="Calibri"/>
              </a:rPr>
              <a:t>a </a:t>
            </a:r>
            <a:r>
              <a:rPr sz="2400" b="1" spc="-10" dirty="0">
                <a:solidFill>
                  <a:srgbClr val="2A5A05"/>
                </a:solidFill>
                <a:latin typeface="Calibri"/>
                <a:cs typeface="Calibri"/>
              </a:rPr>
              <a:t>paragraph that </a:t>
            </a:r>
            <a:r>
              <a:rPr sz="2400" b="1" dirty="0">
                <a:solidFill>
                  <a:srgbClr val="2A5A05"/>
                </a:solidFill>
                <a:latin typeface="Calibri"/>
                <a:cs typeface="Calibri"/>
              </a:rPr>
              <a:t>describes a  pe</a:t>
            </a:r>
            <a:r>
              <a:rPr sz="2400" b="1" spc="-25" dirty="0">
                <a:solidFill>
                  <a:srgbClr val="2A5A05"/>
                </a:solidFill>
                <a:latin typeface="Calibri"/>
                <a:cs typeface="Calibri"/>
              </a:rPr>
              <a:t>r</a:t>
            </a:r>
            <a:r>
              <a:rPr sz="2400" b="1" dirty="0">
                <a:solidFill>
                  <a:srgbClr val="2A5A05"/>
                </a:solidFill>
                <a:latin typeface="Calibri"/>
                <a:cs typeface="Calibri"/>
              </a:rPr>
              <a:t>s</a:t>
            </a:r>
            <a:r>
              <a:rPr sz="2400" b="1" spc="5" dirty="0">
                <a:solidFill>
                  <a:srgbClr val="2A5A05"/>
                </a:solidFill>
                <a:latin typeface="Calibri"/>
                <a:cs typeface="Calibri"/>
              </a:rPr>
              <a:t>o</a:t>
            </a:r>
            <a:r>
              <a:rPr sz="2400" b="1" dirty="0">
                <a:solidFill>
                  <a:srgbClr val="2A5A05"/>
                </a:solidFill>
                <a:latin typeface="Calibri"/>
                <a:cs typeface="Calibri"/>
              </a:rPr>
              <a:t>n,	p</a:t>
            </a:r>
            <a:r>
              <a:rPr sz="2400" b="1" spc="-10" dirty="0">
                <a:solidFill>
                  <a:srgbClr val="2A5A05"/>
                </a:solidFill>
                <a:latin typeface="Calibri"/>
                <a:cs typeface="Calibri"/>
              </a:rPr>
              <a:t>l</a:t>
            </a:r>
            <a:r>
              <a:rPr sz="2400" b="1" dirty="0">
                <a:solidFill>
                  <a:srgbClr val="2A5A05"/>
                </a:solidFill>
                <a:latin typeface="Calibri"/>
                <a:cs typeface="Calibri"/>
              </a:rPr>
              <a:t>ace	</a:t>
            </a:r>
            <a:r>
              <a:rPr sz="2400" b="1" spc="5" dirty="0">
                <a:solidFill>
                  <a:srgbClr val="2A5A05"/>
                </a:solidFill>
                <a:latin typeface="Calibri"/>
                <a:cs typeface="Calibri"/>
              </a:rPr>
              <a:t>o</a:t>
            </a:r>
            <a:r>
              <a:rPr sz="2400" b="1" dirty="0">
                <a:solidFill>
                  <a:srgbClr val="2A5A05"/>
                </a:solidFill>
                <a:latin typeface="Calibri"/>
                <a:cs typeface="Calibri"/>
              </a:rPr>
              <a:t>r	t</a:t>
            </a:r>
            <a:r>
              <a:rPr sz="2400" b="1" spc="-10" dirty="0">
                <a:solidFill>
                  <a:srgbClr val="2A5A05"/>
                </a:solidFill>
                <a:latin typeface="Calibri"/>
                <a:cs typeface="Calibri"/>
              </a:rPr>
              <a:t>h</a:t>
            </a:r>
            <a:r>
              <a:rPr sz="2400" b="1" dirty="0">
                <a:solidFill>
                  <a:srgbClr val="2A5A05"/>
                </a:solidFill>
                <a:latin typeface="Calibri"/>
                <a:cs typeface="Calibri"/>
              </a:rPr>
              <a:t>i</a:t>
            </a:r>
            <a:r>
              <a:rPr sz="2400" b="1" spc="-10" dirty="0">
                <a:solidFill>
                  <a:srgbClr val="2A5A05"/>
                </a:solidFill>
                <a:latin typeface="Calibri"/>
                <a:cs typeface="Calibri"/>
              </a:rPr>
              <a:t>n</a:t>
            </a:r>
            <a:r>
              <a:rPr sz="2400" b="1" dirty="0">
                <a:solidFill>
                  <a:srgbClr val="2A5A05"/>
                </a:solidFill>
                <a:latin typeface="Calibri"/>
                <a:cs typeface="Calibri"/>
              </a:rPr>
              <a:t>g.	U</a:t>
            </a:r>
            <a:r>
              <a:rPr sz="2400" b="1" spc="5" dirty="0">
                <a:solidFill>
                  <a:srgbClr val="2A5A05"/>
                </a:solidFill>
                <a:latin typeface="Calibri"/>
                <a:cs typeface="Calibri"/>
              </a:rPr>
              <a:t>s</a:t>
            </a:r>
            <a:r>
              <a:rPr sz="2400" b="1" dirty="0">
                <a:solidFill>
                  <a:srgbClr val="2A5A05"/>
                </a:solidFill>
                <a:latin typeface="Calibri"/>
                <a:cs typeface="Calibri"/>
              </a:rPr>
              <a:t>i</a:t>
            </a:r>
            <a:r>
              <a:rPr sz="2400" b="1" spc="-10" dirty="0">
                <a:solidFill>
                  <a:srgbClr val="2A5A05"/>
                </a:solidFill>
                <a:latin typeface="Calibri"/>
                <a:cs typeface="Calibri"/>
              </a:rPr>
              <a:t>n</a:t>
            </a:r>
            <a:r>
              <a:rPr sz="2400" b="1" dirty="0">
                <a:solidFill>
                  <a:srgbClr val="2A5A05"/>
                </a:solidFill>
                <a:latin typeface="Calibri"/>
                <a:cs typeface="Calibri"/>
              </a:rPr>
              <a:t>g	th</a:t>
            </a:r>
            <a:r>
              <a:rPr sz="2400" b="1" spc="5" dirty="0">
                <a:solidFill>
                  <a:srgbClr val="2A5A05"/>
                </a:solidFill>
                <a:latin typeface="Calibri"/>
                <a:cs typeface="Calibri"/>
              </a:rPr>
              <a:t>i</a:t>
            </a:r>
            <a:r>
              <a:rPr sz="2400" b="1" dirty="0">
                <a:solidFill>
                  <a:srgbClr val="2A5A05"/>
                </a:solidFill>
                <a:latin typeface="Calibri"/>
                <a:cs typeface="Calibri"/>
              </a:rPr>
              <a:t>s	des</a:t>
            </a:r>
            <a:r>
              <a:rPr sz="2400" b="1" spc="5" dirty="0">
                <a:solidFill>
                  <a:srgbClr val="2A5A05"/>
                </a:solidFill>
                <a:latin typeface="Calibri"/>
                <a:cs typeface="Calibri"/>
              </a:rPr>
              <a:t>c</a:t>
            </a:r>
            <a:r>
              <a:rPr sz="2400" b="1" spc="-5" dirty="0">
                <a:solidFill>
                  <a:srgbClr val="2A5A05"/>
                </a:solidFill>
                <a:latin typeface="Calibri"/>
                <a:cs typeface="Calibri"/>
              </a:rPr>
              <a:t>ri</a:t>
            </a:r>
            <a:r>
              <a:rPr sz="2400" b="1" spc="-25" dirty="0">
                <a:solidFill>
                  <a:srgbClr val="2A5A05"/>
                </a:solidFill>
                <a:latin typeface="Calibri"/>
                <a:cs typeface="Calibri"/>
              </a:rPr>
              <a:t>p</a:t>
            </a:r>
            <a:r>
              <a:rPr sz="2400" b="1" dirty="0">
                <a:solidFill>
                  <a:srgbClr val="2A5A05"/>
                </a:solidFill>
                <a:latin typeface="Calibri"/>
                <a:cs typeface="Calibri"/>
              </a:rPr>
              <a:t>t</a:t>
            </a:r>
            <a:r>
              <a:rPr sz="2400" b="1" spc="-10" dirty="0">
                <a:solidFill>
                  <a:srgbClr val="2A5A05"/>
                </a:solidFill>
                <a:latin typeface="Calibri"/>
                <a:cs typeface="Calibri"/>
              </a:rPr>
              <a:t>i</a:t>
            </a:r>
            <a:r>
              <a:rPr sz="2400" b="1" spc="15" dirty="0">
                <a:solidFill>
                  <a:srgbClr val="2A5A05"/>
                </a:solidFill>
                <a:latin typeface="Calibri"/>
                <a:cs typeface="Calibri"/>
              </a:rPr>
              <a:t>o</a:t>
            </a:r>
            <a:r>
              <a:rPr sz="2400" b="1" dirty="0">
                <a:solidFill>
                  <a:srgbClr val="2A5A05"/>
                </a:solidFill>
                <a:latin typeface="Calibri"/>
                <a:cs typeface="Calibri"/>
              </a:rPr>
              <a:t>n	allo</a:t>
            </a:r>
            <a:r>
              <a:rPr sz="2400" b="1" spc="-10" dirty="0">
                <a:solidFill>
                  <a:srgbClr val="2A5A05"/>
                </a:solidFill>
                <a:latin typeface="Calibri"/>
                <a:cs typeface="Calibri"/>
              </a:rPr>
              <a:t>w</a:t>
            </a:r>
            <a:r>
              <a:rPr sz="2400" b="1" dirty="0">
                <a:solidFill>
                  <a:srgbClr val="2A5A05"/>
                </a:solidFill>
                <a:latin typeface="Calibri"/>
                <a:cs typeface="Calibri"/>
              </a:rPr>
              <a:t>s	</a:t>
            </a:r>
            <a:r>
              <a:rPr sz="2400" b="1" spc="-5" dirty="0">
                <a:solidFill>
                  <a:srgbClr val="2A5A05"/>
                </a:solidFill>
                <a:latin typeface="Calibri"/>
                <a:cs typeface="Calibri"/>
              </a:rPr>
              <a:t>the</a:t>
            </a:r>
            <a:endParaRPr sz="2400">
              <a:latin typeface="Calibri"/>
              <a:cs typeface="Calibri"/>
            </a:endParaRPr>
          </a:p>
        </p:txBody>
      </p:sp>
      <p:sp>
        <p:nvSpPr>
          <p:cNvPr id="17" name="object 17"/>
          <p:cNvSpPr txBox="1"/>
          <p:nvPr/>
        </p:nvSpPr>
        <p:spPr>
          <a:xfrm>
            <a:off x="833119" y="3255721"/>
            <a:ext cx="7783830" cy="391795"/>
          </a:xfrm>
          <a:prstGeom prst="rect">
            <a:avLst/>
          </a:prstGeom>
        </p:spPr>
        <p:txBody>
          <a:bodyPr vert="horz" wrap="square" lIns="0" tIns="12700" rIns="0" bIns="0" rtlCol="0">
            <a:spAutoFit/>
          </a:bodyPr>
          <a:lstStyle/>
          <a:p>
            <a:pPr marL="12700">
              <a:lnSpc>
                <a:spcPct val="100000"/>
              </a:lnSpc>
              <a:spcBef>
                <a:spcPts val="100"/>
              </a:spcBef>
              <a:tabLst>
                <a:tab pos="1035050" algn="l"/>
                <a:tab pos="1487805" algn="l"/>
                <a:tab pos="2288540" algn="l"/>
                <a:tab pos="2625090" algn="l"/>
                <a:tab pos="3594100" algn="l"/>
                <a:tab pos="4673600" algn="l"/>
                <a:tab pos="5629275" algn="l"/>
                <a:tab pos="6075680" algn="l"/>
                <a:tab pos="6685915" algn="l"/>
                <a:tab pos="7069455" algn="l"/>
              </a:tabLst>
            </a:pPr>
            <a:r>
              <a:rPr sz="2400" b="1" spc="-30" dirty="0">
                <a:solidFill>
                  <a:srgbClr val="2A5A05"/>
                </a:solidFill>
                <a:latin typeface="Calibri"/>
                <a:cs typeface="Calibri"/>
              </a:rPr>
              <a:t>r</a:t>
            </a:r>
            <a:r>
              <a:rPr sz="2400" b="1" spc="-5" dirty="0">
                <a:solidFill>
                  <a:srgbClr val="2A5A05"/>
                </a:solidFill>
                <a:latin typeface="Calibri"/>
                <a:cs typeface="Calibri"/>
              </a:rPr>
              <a:t>eade</a:t>
            </a:r>
            <a:r>
              <a:rPr sz="2400" b="1" dirty="0">
                <a:solidFill>
                  <a:srgbClr val="2A5A05"/>
                </a:solidFill>
                <a:latin typeface="Calibri"/>
                <a:cs typeface="Calibri"/>
              </a:rPr>
              <a:t>r	</a:t>
            </a:r>
            <a:r>
              <a:rPr sz="2400" b="1" spc="-30" dirty="0">
                <a:solidFill>
                  <a:srgbClr val="2A5A05"/>
                </a:solidFill>
                <a:latin typeface="Calibri"/>
                <a:cs typeface="Calibri"/>
              </a:rPr>
              <a:t>t</a:t>
            </a:r>
            <a:r>
              <a:rPr sz="2400" b="1" dirty="0">
                <a:solidFill>
                  <a:srgbClr val="2A5A05"/>
                </a:solidFill>
                <a:latin typeface="Calibri"/>
                <a:cs typeface="Calibri"/>
              </a:rPr>
              <a:t>o	</a:t>
            </a:r>
            <a:r>
              <a:rPr sz="2400" b="1" spc="-40" dirty="0">
                <a:solidFill>
                  <a:srgbClr val="2A5A05"/>
                </a:solidFill>
                <a:latin typeface="Calibri"/>
                <a:cs typeface="Calibri"/>
              </a:rPr>
              <a:t>f</a:t>
            </a:r>
            <a:r>
              <a:rPr sz="2400" b="1" dirty="0">
                <a:solidFill>
                  <a:srgbClr val="2A5A05"/>
                </a:solidFill>
                <a:latin typeface="Calibri"/>
                <a:cs typeface="Calibri"/>
              </a:rPr>
              <a:t>orm	a	b</a:t>
            </a:r>
            <a:r>
              <a:rPr sz="2400" b="1" spc="-15" dirty="0">
                <a:solidFill>
                  <a:srgbClr val="2A5A05"/>
                </a:solidFill>
                <a:latin typeface="Calibri"/>
                <a:cs typeface="Calibri"/>
              </a:rPr>
              <a:t>e</a:t>
            </a:r>
            <a:r>
              <a:rPr sz="2400" b="1" spc="-30" dirty="0">
                <a:solidFill>
                  <a:srgbClr val="2A5A05"/>
                </a:solidFill>
                <a:latin typeface="Calibri"/>
                <a:cs typeface="Calibri"/>
              </a:rPr>
              <a:t>tt</a:t>
            </a:r>
            <a:r>
              <a:rPr sz="2400" b="1" spc="-5" dirty="0">
                <a:solidFill>
                  <a:srgbClr val="2A5A05"/>
                </a:solidFill>
                <a:latin typeface="Calibri"/>
                <a:cs typeface="Calibri"/>
              </a:rPr>
              <a:t>e</a:t>
            </a:r>
            <a:r>
              <a:rPr sz="2400" b="1" dirty="0">
                <a:solidFill>
                  <a:srgbClr val="2A5A05"/>
                </a:solidFill>
                <a:latin typeface="Calibri"/>
                <a:cs typeface="Calibri"/>
              </a:rPr>
              <a:t>r	</a:t>
            </a:r>
            <a:r>
              <a:rPr sz="2400" b="1" spc="-5" dirty="0">
                <a:solidFill>
                  <a:srgbClr val="2A5A05"/>
                </a:solidFill>
                <a:latin typeface="Calibri"/>
                <a:cs typeface="Calibri"/>
              </a:rPr>
              <a:t>me</a:t>
            </a:r>
            <a:r>
              <a:rPr sz="2400" b="1" spc="-30" dirty="0">
                <a:solidFill>
                  <a:srgbClr val="2A5A05"/>
                </a:solidFill>
                <a:latin typeface="Calibri"/>
                <a:cs typeface="Calibri"/>
              </a:rPr>
              <a:t>nt</a:t>
            </a:r>
            <a:r>
              <a:rPr sz="2400" b="1" dirty="0">
                <a:solidFill>
                  <a:srgbClr val="2A5A05"/>
                </a:solidFill>
                <a:latin typeface="Calibri"/>
                <a:cs typeface="Calibri"/>
              </a:rPr>
              <a:t>al	ima</a:t>
            </a:r>
            <a:r>
              <a:rPr sz="2400" b="1" spc="-25" dirty="0">
                <a:solidFill>
                  <a:srgbClr val="2A5A05"/>
                </a:solidFill>
                <a:latin typeface="Calibri"/>
                <a:cs typeface="Calibri"/>
              </a:rPr>
              <a:t>g</a:t>
            </a:r>
            <a:r>
              <a:rPr sz="2400" b="1" dirty="0">
                <a:solidFill>
                  <a:srgbClr val="2A5A05"/>
                </a:solidFill>
                <a:latin typeface="Calibri"/>
                <a:cs typeface="Calibri"/>
              </a:rPr>
              <a:t>e	of	</a:t>
            </a:r>
            <a:r>
              <a:rPr sz="2400" b="1" spc="-5" dirty="0">
                <a:solidFill>
                  <a:srgbClr val="2A5A05"/>
                </a:solidFill>
                <a:latin typeface="Calibri"/>
                <a:cs typeface="Calibri"/>
              </a:rPr>
              <a:t>th</a:t>
            </a:r>
            <a:r>
              <a:rPr sz="2400" b="1" dirty="0">
                <a:solidFill>
                  <a:srgbClr val="2A5A05"/>
                </a:solidFill>
                <a:latin typeface="Calibri"/>
                <a:cs typeface="Calibri"/>
              </a:rPr>
              <a:t>e	</a:t>
            </a:r>
            <a:r>
              <a:rPr sz="2400" b="1" spc="-5" dirty="0">
                <a:solidFill>
                  <a:srgbClr val="2A5A05"/>
                </a:solidFill>
                <a:latin typeface="Calibri"/>
                <a:cs typeface="Calibri"/>
              </a:rPr>
              <a:t>i</a:t>
            </a:r>
            <a:r>
              <a:rPr sz="2400" b="1" dirty="0">
                <a:solidFill>
                  <a:srgbClr val="2A5A05"/>
                </a:solidFill>
                <a:latin typeface="Calibri"/>
                <a:cs typeface="Calibri"/>
              </a:rPr>
              <a:t>s	b</a:t>
            </a:r>
            <a:r>
              <a:rPr sz="2400" b="1" spc="5" dirty="0">
                <a:solidFill>
                  <a:srgbClr val="2A5A05"/>
                </a:solidFill>
                <a:latin typeface="Calibri"/>
                <a:cs typeface="Calibri"/>
              </a:rPr>
              <a:t>e</a:t>
            </a:r>
            <a:r>
              <a:rPr sz="2400" b="1" dirty="0">
                <a:solidFill>
                  <a:srgbClr val="2A5A05"/>
                </a:solidFill>
                <a:latin typeface="Calibri"/>
                <a:cs typeface="Calibri"/>
              </a:rPr>
              <a:t>i</a:t>
            </a:r>
            <a:r>
              <a:rPr sz="2400" b="1" spc="-10" dirty="0">
                <a:solidFill>
                  <a:srgbClr val="2A5A05"/>
                </a:solidFill>
                <a:latin typeface="Calibri"/>
                <a:cs typeface="Calibri"/>
              </a:rPr>
              <a:t>n</a:t>
            </a:r>
            <a:r>
              <a:rPr sz="2400" b="1" dirty="0">
                <a:solidFill>
                  <a:srgbClr val="2A5A05"/>
                </a:solidFill>
                <a:latin typeface="Calibri"/>
                <a:cs typeface="Calibri"/>
              </a:rPr>
              <a:t>g</a:t>
            </a:r>
            <a:endParaRPr sz="2400">
              <a:latin typeface="Calibri"/>
              <a:cs typeface="Calibri"/>
            </a:endParaRPr>
          </a:p>
        </p:txBody>
      </p:sp>
      <p:sp>
        <p:nvSpPr>
          <p:cNvPr id="18" name="object 18"/>
          <p:cNvSpPr/>
          <p:nvPr/>
        </p:nvSpPr>
        <p:spPr>
          <a:xfrm>
            <a:off x="624840" y="4087367"/>
            <a:ext cx="2121408" cy="789432"/>
          </a:xfrm>
          <a:prstGeom prst="rect">
            <a:avLst/>
          </a:prstGeom>
          <a:blipFill>
            <a:blip r:embed="rId10" cstate="print"/>
            <a:stretch>
              <a:fillRect/>
            </a:stretch>
          </a:blipFill>
        </p:spPr>
        <p:txBody>
          <a:bodyPr wrap="square" lIns="0" tIns="0" rIns="0" bIns="0" rtlCol="0"/>
          <a:lstStyle/>
          <a:p>
            <a:endParaRPr/>
          </a:p>
        </p:txBody>
      </p:sp>
      <p:sp>
        <p:nvSpPr>
          <p:cNvPr id="19" name="object 19"/>
          <p:cNvSpPr/>
          <p:nvPr/>
        </p:nvSpPr>
        <p:spPr>
          <a:xfrm>
            <a:off x="838200" y="4565903"/>
            <a:ext cx="3421379" cy="65531"/>
          </a:xfrm>
          <a:prstGeom prst="rect">
            <a:avLst/>
          </a:prstGeom>
          <a:blipFill>
            <a:blip r:embed="rId11" cstate="print"/>
            <a:stretch>
              <a:fillRect/>
            </a:stretch>
          </a:blipFill>
        </p:spPr>
        <p:txBody>
          <a:bodyPr wrap="square" lIns="0" tIns="0" rIns="0" bIns="0" rtlCol="0"/>
          <a:lstStyle/>
          <a:p>
            <a:endParaRPr/>
          </a:p>
        </p:txBody>
      </p:sp>
      <p:sp>
        <p:nvSpPr>
          <p:cNvPr id="20" name="object 20"/>
          <p:cNvSpPr/>
          <p:nvPr/>
        </p:nvSpPr>
        <p:spPr>
          <a:xfrm>
            <a:off x="2386583" y="4087367"/>
            <a:ext cx="1976627" cy="789432"/>
          </a:xfrm>
          <a:prstGeom prst="rect">
            <a:avLst/>
          </a:prstGeom>
          <a:blipFill>
            <a:blip r:embed="rId12" cstate="print"/>
            <a:stretch>
              <a:fillRect/>
            </a:stretch>
          </a:blipFill>
        </p:spPr>
        <p:txBody>
          <a:bodyPr wrap="square" lIns="0" tIns="0" rIns="0" bIns="0" rtlCol="0"/>
          <a:lstStyle/>
          <a:p>
            <a:endParaRPr/>
          </a:p>
        </p:txBody>
      </p:sp>
      <p:sp>
        <p:nvSpPr>
          <p:cNvPr id="21" name="object 21"/>
          <p:cNvSpPr txBox="1"/>
          <p:nvPr/>
        </p:nvSpPr>
        <p:spPr>
          <a:xfrm>
            <a:off x="833119" y="3467677"/>
            <a:ext cx="7788275" cy="2252980"/>
          </a:xfrm>
          <a:prstGeom prst="rect">
            <a:avLst/>
          </a:prstGeom>
        </p:spPr>
        <p:txBody>
          <a:bodyPr vert="horz" wrap="square" lIns="0" tIns="167005" rIns="0" bIns="0" rtlCol="0">
            <a:spAutoFit/>
          </a:bodyPr>
          <a:lstStyle/>
          <a:p>
            <a:pPr marL="12700">
              <a:lnSpc>
                <a:spcPct val="100000"/>
              </a:lnSpc>
              <a:spcBef>
                <a:spcPts val="1315"/>
              </a:spcBef>
            </a:pPr>
            <a:r>
              <a:rPr sz="2400" b="1" spc="-5" dirty="0">
                <a:solidFill>
                  <a:srgbClr val="2A5A05"/>
                </a:solidFill>
                <a:latin typeface="Calibri"/>
                <a:cs typeface="Calibri"/>
              </a:rPr>
              <a:t>described</a:t>
            </a:r>
            <a:endParaRPr sz="2400">
              <a:latin typeface="Calibri"/>
              <a:cs typeface="Calibri"/>
            </a:endParaRPr>
          </a:p>
          <a:p>
            <a:pPr marL="12700" marR="5080" algn="just">
              <a:lnSpc>
                <a:spcPct val="100299"/>
              </a:lnSpc>
              <a:spcBef>
                <a:spcPts val="1400"/>
              </a:spcBef>
            </a:pPr>
            <a:r>
              <a:rPr sz="2800" b="1" u="heavy" spc="-10" dirty="0">
                <a:solidFill>
                  <a:srgbClr val="2A5A05"/>
                </a:solidFill>
                <a:uFill>
                  <a:solidFill>
                    <a:srgbClr val="2A5A05"/>
                  </a:solidFill>
                </a:uFill>
                <a:latin typeface="Calibri"/>
                <a:cs typeface="Calibri"/>
              </a:rPr>
              <a:t>Descriptive </a:t>
            </a:r>
            <a:r>
              <a:rPr sz="2800" b="1" u="heavy" spc="-15" dirty="0">
                <a:solidFill>
                  <a:srgbClr val="2A5A05"/>
                </a:solidFill>
                <a:uFill>
                  <a:solidFill>
                    <a:srgbClr val="2A5A05"/>
                  </a:solidFill>
                </a:uFill>
                <a:latin typeface="Calibri"/>
                <a:cs typeface="Calibri"/>
              </a:rPr>
              <a:t>paragraph </a:t>
            </a:r>
            <a:r>
              <a:rPr sz="2400" b="1" spc="-5" dirty="0">
                <a:solidFill>
                  <a:srgbClr val="2A5A05"/>
                </a:solidFill>
                <a:latin typeface="Calibri"/>
                <a:cs typeface="Calibri"/>
              </a:rPr>
              <a:t>includes </a:t>
            </a:r>
            <a:r>
              <a:rPr sz="2400" b="1" spc="-10" dirty="0">
                <a:solidFill>
                  <a:srgbClr val="2A5A05"/>
                </a:solidFill>
                <a:latin typeface="Calibri"/>
                <a:cs typeface="Calibri"/>
              </a:rPr>
              <a:t>details </a:t>
            </a:r>
            <a:r>
              <a:rPr sz="2400" b="1" spc="-5" dirty="0">
                <a:solidFill>
                  <a:srgbClr val="2A5A05"/>
                </a:solidFill>
                <a:latin typeface="Calibri"/>
                <a:cs typeface="Calibri"/>
              </a:rPr>
              <a:t>that appeal </a:t>
            </a:r>
            <a:r>
              <a:rPr sz="2400" b="1" spc="-15" dirty="0">
                <a:solidFill>
                  <a:srgbClr val="2A5A05"/>
                </a:solidFill>
                <a:latin typeface="Calibri"/>
                <a:cs typeface="Calibri"/>
              </a:rPr>
              <a:t>to </a:t>
            </a:r>
            <a:r>
              <a:rPr sz="2400" b="1" spc="-5" dirty="0">
                <a:solidFill>
                  <a:srgbClr val="2A5A05"/>
                </a:solidFill>
                <a:latin typeface="Calibri"/>
                <a:cs typeface="Calibri"/>
              </a:rPr>
              <a:t>the  </a:t>
            </a:r>
            <a:r>
              <a:rPr sz="2400" b="1" spc="-10" dirty="0">
                <a:solidFill>
                  <a:srgbClr val="2A5A05"/>
                </a:solidFill>
                <a:latin typeface="Calibri"/>
                <a:cs typeface="Calibri"/>
              </a:rPr>
              <a:t>five </a:t>
            </a:r>
            <a:r>
              <a:rPr sz="2400" b="1" dirty="0">
                <a:solidFill>
                  <a:srgbClr val="2A5A05"/>
                </a:solidFill>
                <a:latin typeface="Calibri"/>
                <a:cs typeface="Calibri"/>
              </a:rPr>
              <a:t>senses: </a:t>
            </a:r>
            <a:r>
              <a:rPr sz="2400" b="1" spc="-5" dirty="0">
                <a:solidFill>
                  <a:srgbClr val="2A5A05"/>
                </a:solidFill>
                <a:latin typeface="Calibri"/>
                <a:cs typeface="Calibri"/>
              </a:rPr>
              <a:t>sight, </a:t>
            </a:r>
            <a:r>
              <a:rPr sz="2400" b="1" spc="-15" dirty="0">
                <a:solidFill>
                  <a:srgbClr val="2A5A05"/>
                </a:solidFill>
                <a:latin typeface="Calibri"/>
                <a:cs typeface="Calibri"/>
              </a:rPr>
              <a:t>taste, </a:t>
            </a:r>
            <a:r>
              <a:rPr sz="2400" b="1" spc="-5" dirty="0">
                <a:solidFill>
                  <a:srgbClr val="2A5A05"/>
                </a:solidFill>
                <a:latin typeface="Calibri"/>
                <a:cs typeface="Calibri"/>
              </a:rPr>
              <a:t>touch, smell, </a:t>
            </a:r>
            <a:r>
              <a:rPr sz="2400" b="1" dirty="0">
                <a:solidFill>
                  <a:srgbClr val="2A5A05"/>
                </a:solidFill>
                <a:latin typeface="Calibri"/>
                <a:cs typeface="Calibri"/>
              </a:rPr>
              <a:t>and </a:t>
            </a:r>
            <a:r>
              <a:rPr sz="2400" b="1" spc="-5" dirty="0">
                <a:solidFill>
                  <a:srgbClr val="2A5A05"/>
                </a:solidFill>
                <a:latin typeface="Calibri"/>
                <a:cs typeface="Calibri"/>
              </a:rPr>
              <a:t>hearing. In </a:t>
            </a:r>
            <a:r>
              <a:rPr sz="2400" b="1" dirty="0">
                <a:solidFill>
                  <a:srgbClr val="2A5A05"/>
                </a:solidFill>
                <a:latin typeface="Calibri"/>
                <a:cs typeface="Calibri"/>
              </a:rPr>
              <a:t>a  </a:t>
            </a:r>
            <a:r>
              <a:rPr sz="2400" b="1" spc="-5" dirty="0">
                <a:solidFill>
                  <a:srgbClr val="2A5A05"/>
                </a:solidFill>
                <a:latin typeface="Calibri"/>
                <a:cs typeface="Calibri"/>
              </a:rPr>
              <a:t>descriptive </a:t>
            </a:r>
            <a:r>
              <a:rPr sz="2400" b="1" spc="-15" dirty="0">
                <a:solidFill>
                  <a:srgbClr val="2A5A05"/>
                </a:solidFill>
                <a:latin typeface="Calibri"/>
                <a:cs typeface="Calibri"/>
              </a:rPr>
              <a:t>paragraph, </a:t>
            </a:r>
            <a:r>
              <a:rPr sz="2400" b="1" spc="-5" dirty="0">
                <a:solidFill>
                  <a:srgbClr val="2A5A05"/>
                </a:solidFill>
                <a:latin typeface="Calibri"/>
                <a:cs typeface="Calibri"/>
              </a:rPr>
              <a:t>the </a:t>
            </a:r>
            <a:r>
              <a:rPr sz="2400" b="1" spc="-10" dirty="0">
                <a:solidFill>
                  <a:srgbClr val="2A5A05"/>
                </a:solidFill>
                <a:latin typeface="Calibri"/>
                <a:cs typeface="Calibri"/>
              </a:rPr>
              <a:t>writer must </a:t>
            </a:r>
            <a:r>
              <a:rPr sz="2400" b="1" spc="-15" dirty="0">
                <a:solidFill>
                  <a:srgbClr val="2A5A05"/>
                </a:solidFill>
                <a:latin typeface="Calibri"/>
                <a:cs typeface="Calibri"/>
              </a:rPr>
              <a:t>convey </a:t>
            </a:r>
            <a:r>
              <a:rPr sz="2400" b="1" spc="-10" dirty="0">
                <a:solidFill>
                  <a:srgbClr val="2A5A05"/>
                </a:solidFill>
                <a:latin typeface="Calibri"/>
                <a:cs typeface="Calibri"/>
              </a:rPr>
              <a:t>information  that </a:t>
            </a:r>
            <a:r>
              <a:rPr sz="2400" b="1" spc="-5" dirty="0">
                <a:solidFill>
                  <a:srgbClr val="2A5A05"/>
                </a:solidFill>
                <a:latin typeface="Calibri"/>
                <a:cs typeface="Calibri"/>
              </a:rPr>
              <a:t>appeals </a:t>
            </a:r>
            <a:r>
              <a:rPr sz="2400" b="1" spc="-15" dirty="0">
                <a:solidFill>
                  <a:srgbClr val="2A5A05"/>
                </a:solidFill>
                <a:latin typeface="Calibri"/>
                <a:cs typeface="Calibri"/>
              </a:rPr>
              <a:t>to </a:t>
            </a:r>
            <a:r>
              <a:rPr sz="2400" b="1" dirty="0">
                <a:solidFill>
                  <a:srgbClr val="2A5A05"/>
                </a:solidFill>
                <a:latin typeface="Calibri"/>
                <a:cs typeface="Calibri"/>
              </a:rPr>
              <a:t>all </a:t>
            </a:r>
            <a:r>
              <a:rPr sz="2400" b="1" spc="-5" dirty="0">
                <a:solidFill>
                  <a:srgbClr val="2A5A05"/>
                </a:solidFill>
                <a:latin typeface="Calibri"/>
                <a:cs typeface="Calibri"/>
              </a:rPr>
              <a:t>the</a:t>
            </a:r>
            <a:r>
              <a:rPr sz="2400" b="1" spc="40" dirty="0">
                <a:solidFill>
                  <a:srgbClr val="2A5A05"/>
                </a:solidFill>
                <a:latin typeface="Calibri"/>
                <a:cs typeface="Calibri"/>
              </a:rPr>
              <a:t> </a:t>
            </a:r>
            <a:r>
              <a:rPr sz="2400" b="1" dirty="0">
                <a:solidFill>
                  <a:srgbClr val="2A5A05"/>
                </a:solidFill>
                <a:latin typeface="Calibri"/>
                <a:cs typeface="Calibri"/>
              </a:rPr>
              <a:t>senses</a:t>
            </a:r>
            <a:endParaRPr sz="2400">
              <a:latin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19200" y="611812"/>
            <a:ext cx="7513320" cy="750847"/>
          </a:xfrm>
          <a:prstGeom prst="rect">
            <a:avLst/>
          </a:prstGeom>
        </p:spPr>
        <p:txBody>
          <a:bodyPr vert="horz" wrap="square" lIns="0" tIns="12065" rIns="0" bIns="0" rtlCol="0">
            <a:spAutoFit/>
          </a:bodyPr>
          <a:lstStyle/>
          <a:p>
            <a:pPr marL="12700">
              <a:lnSpc>
                <a:spcPct val="100000"/>
              </a:lnSpc>
              <a:spcBef>
                <a:spcPts val="95"/>
              </a:spcBef>
            </a:pPr>
            <a:r>
              <a:rPr spc="-5" dirty="0" smtClean="0"/>
              <a:t>Understanding</a:t>
            </a:r>
            <a:r>
              <a:rPr lang="en-US" spc="20" dirty="0"/>
              <a:t> </a:t>
            </a:r>
            <a:r>
              <a:rPr spc="-5" dirty="0" smtClean="0"/>
              <a:t>Paragraphs</a:t>
            </a:r>
            <a:endParaRPr spc="-5" dirty="0"/>
          </a:p>
        </p:txBody>
      </p:sp>
      <p:sp>
        <p:nvSpPr>
          <p:cNvPr id="4" name="object 4"/>
          <p:cNvSpPr txBox="1"/>
          <p:nvPr/>
        </p:nvSpPr>
        <p:spPr>
          <a:xfrm>
            <a:off x="535940" y="1338526"/>
            <a:ext cx="8196580" cy="4530727"/>
          </a:xfrm>
          <a:prstGeom prst="rect">
            <a:avLst/>
          </a:prstGeom>
        </p:spPr>
        <p:txBody>
          <a:bodyPr vert="horz" wrap="square" lIns="0" tIns="77470" rIns="0" bIns="0" rtlCol="0">
            <a:spAutoFit/>
          </a:bodyPr>
          <a:lstStyle/>
          <a:p>
            <a:pPr marL="355600" marR="930910" indent="-342900">
              <a:lnSpc>
                <a:spcPct val="100000"/>
              </a:lnSpc>
              <a:spcBef>
                <a:spcPts val="515"/>
              </a:spcBef>
              <a:buFont typeface="Arial"/>
              <a:buChar char="•"/>
              <a:tabLst>
                <a:tab pos="354965" algn="l"/>
                <a:tab pos="355600" algn="l"/>
              </a:tabLst>
            </a:pPr>
            <a:endParaRPr lang="en-US" sz="3200" b="1" dirty="0" smtClean="0">
              <a:solidFill>
                <a:srgbClr val="4F6128"/>
              </a:solidFill>
              <a:latin typeface="Times New Roman"/>
              <a:cs typeface="Times New Roman"/>
            </a:endParaRPr>
          </a:p>
          <a:p>
            <a:pPr marL="355600" marR="930910" indent="-342900">
              <a:lnSpc>
                <a:spcPct val="100000"/>
              </a:lnSpc>
              <a:spcBef>
                <a:spcPts val="515"/>
              </a:spcBef>
              <a:buFont typeface="Arial"/>
              <a:buChar char="•"/>
              <a:tabLst>
                <a:tab pos="354965" algn="l"/>
                <a:tab pos="355600" algn="l"/>
              </a:tabLst>
            </a:pPr>
            <a:endParaRPr lang="en-US" sz="3200" b="1" dirty="0">
              <a:solidFill>
                <a:srgbClr val="4F6128"/>
              </a:solidFill>
              <a:latin typeface="Times New Roman"/>
              <a:cs typeface="Times New Roman"/>
            </a:endParaRPr>
          </a:p>
          <a:p>
            <a:pPr marL="355600" marR="930910" indent="-342900">
              <a:lnSpc>
                <a:spcPct val="100000"/>
              </a:lnSpc>
              <a:spcBef>
                <a:spcPts val="515"/>
              </a:spcBef>
              <a:buFont typeface="Arial"/>
              <a:buChar char="•"/>
              <a:tabLst>
                <a:tab pos="354965" algn="l"/>
                <a:tab pos="355600" algn="l"/>
              </a:tabLst>
            </a:pPr>
            <a:r>
              <a:rPr sz="3200" b="1" dirty="0" smtClean="0">
                <a:solidFill>
                  <a:srgbClr val="4F6128"/>
                </a:solidFill>
                <a:latin typeface="Times New Roman"/>
                <a:cs typeface="Times New Roman"/>
              </a:rPr>
              <a:t>A </a:t>
            </a:r>
            <a:r>
              <a:rPr sz="3200" b="1" spc="-55" dirty="0">
                <a:solidFill>
                  <a:srgbClr val="4F6128"/>
                </a:solidFill>
                <a:latin typeface="Times New Roman"/>
                <a:cs typeface="Times New Roman"/>
              </a:rPr>
              <a:t>Topic </a:t>
            </a:r>
            <a:r>
              <a:rPr sz="3200" dirty="0">
                <a:solidFill>
                  <a:srgbClr val="4F6128"/>
                </a:solidFill>
                <a:latin typeface="Times New Roman"/>
                <a:cs typeface="Times New Roman"/>
              </a:rPr>
              <a:t>is a word or phrase that tells</a:t>
            </a:r>
            <a:r>
              <a:rPr sz="3200" spc="-290" dirty="0">
                <a:solidFill>
                  <a:srgbClr val="4F6128"/>
                </a:solidFill>
                <a:latin typeface="Times New Roman"/>
                <a:cs typeface="Times New Roman"/>
              </a:rPr>
              <a:t> </a:t>
            </a:r>
            <a:r>
              <a:rPr sz="3200" dirty="0">
                <a:solidFill>
                  <a:srgbClr val="4F6128"/>
                </a:solidFill>
                <a:latin typeface="Times New Roman"/>
                <a:cs typeface="Times New Roman"/>
              </a:rPr>
              <a:t>what  something is</a:t>
            </a:r>
            <a:r>
              <a:rPr sz="3200" spc="-40" dirty="0">
                <a:solidFill>
                  <a:srgbClr val="4F6128"/>
                </a:solidFill>
                <a:latin typeface="Times New Roman"/>
                <a:cs typeface="Times New Roman"/>
              </a:rPr>
              <a:t> </a:t>
            </a:r>
            <a:r>
              <a:rPr sz="3200" dirty="0">
                <a:solidFill>
                  <a:srgbClr val="4F6128"/>
                </a:solidFill>
                <a:latin typeface="Times New Roman"/>
                <a:cs typeface="Times New Roman"/>
              </a:rPr>
              <a:t>about.</a:t>
            </a:r>
            <a:endParaRPr sz="3200" dirty="0">
              <a:latin typeface="Times New Roman"/>
              <a:cs typeface="Times New Roman"/>
            </a:endParaRPr>
          </a:p>
          <a:p>
            <a:pPr marL="355600" marR="5080" indent="-342900">
              <a:lnSpc>
                <a:spcPct val="100000"/>
              </a:lnSpc>
              <a:spcBef>
                <a:spcPts val="1205"/>
              </a:spcBef>
              <a:buFont typeface="Arial"/>
              <a:buChar char="•"/>
              <a:tabLst>
                <a:tab pos="354965" algn="l"/>
                <a:tab pos="355600" algn="l"/>
              </a:tabLst>
            </a:pPr>
            <a:r>
              <a:rPr sz="3200" b="1" dirty="0">
                <a:solidFill>
                  <a:srgbClr val="4F6128"/>
                </a:solidFill>
                <a:latin typeface="Times New Roman"/>
                <a:cs typeface="Times New Roman"/>
              </a:rPr>
              <a:t>The </a:t>
            </a:r>
            <a:r>
              <a:rPr sz="3200" b="1" spc="-60" dirty="0">
                <a:solidFill>
                  <a:srgbClr val="4F6128"/>
                </a:solidFill>
                <a:latin typeface="Times New Roman"/>
                <a:cs typeface="Times New Roman"/>
              </a:rPr>
              <a:t>Topic </a:t>
            </a:r>
            <a:r>
              <a:rPr sz="3200" dirty="0">
                <a:solidFill>
                  <a:srgbClr val="4F6128"/>
                </a:solidFill>
                <a:latin typeface="Times New Roman"/>
                <a:cs typeface="Times New Roman"/>
              </a:rPr>
              <a:t>includes all </a:t>
            </a:r>
            <a:r>
              <a:rPr sz="3200" spc="-5" dirty="0">
                <a:solidFill>
                  <a:srgbClr val="4F6128"/>
                </a:solidFill>
                <a:latin typeface="Times New Roman"/>
                <a:cs typeface="Times New Roman"/>
              </a:rPr>
              <a:t>the </a:t>
            </a:r>
            <a:r>
              <a:rPr sz="3200" dirty="0">
                <a:solidFill>
                  <a:srgbClr val="4F6128"/>
                </a:solidFill>
                <a:latin typeface="Times New Roman"/>
                <a:cs typeface="Times New Roman"/>
              </a:rPr>
              <a:t>words in the </a:t>
            </a:r>
            <a:r>
              <a:rPr sz="3200" spc="-5" dirty="0">
                <a:solidFill>
                  <a:srgbClr val="4F6128"/>
                </a:solidFill>
                <a:latin typeface="Times New Roman"/>
                <a:cs typeface="Times New Roman"/>
              </a:rPr>
              <a:t>list  </a:t>
            </a:r>
            <a:r>
              <a:rPr sz="3200" dirty="0">
                <a:solidFill>
                  <a:srgbClr val="4F6128"/>
                </a:solidFill>
                <a:latin typeface="Times New Roman"/>
                <a:cs typeface="Times New Roman"/>
              </a:rPr>
              <a:t>(</a:t>
            </a:r>
            <a:r>
              <a:rPr sz="3200" b="1" dirty="0">
                <a:solidFill>
                  <a:srgbClr val="4F6128"/>
                </a:solidFill>
                <a:latin typeface="Times New Roman"/>
                <a:cs typeface="Times New Roman"/>
              </a:rPr>
              <a:t>paragraph</a:t>
            </a:r>
            <a:r>
              <a:rPr sz="3200" dirty="0">
                <a:solidFill>
                  <a:srgbClr val="4F6128"/>
                </a:solidFill>
                <a:latin typeface="Times New Roman"/>
                <a:cs typeface="Times New Roman"/>
              </a:rPr>
              <a:t>) these words are more </a:t>
            </a:r>
            <a:r>
              <a:rPr sz="3200" b="1" dirty="0">
                <a:solidFill>
                  <a:srgbClr val="4F6128"/>
                </a:solidFill>
                <a:latin typeface="Times New Roman"/>
                <a:cs typeface="Times New Roman"/>
              </a:rPr>
              <a:t>specific</a:t>
            </a:r>
            <a:r>
              <a:rPr sz="3200" dirty="0">
                <a:solidFill>
                  <a:srgbClr val="4F6128"/>
                </a:solidFill>
                <a:latin typeface="Times New Roman"/>
                <a:cs typeface="Times New Roman"/>
              </a:rPr>
              <a:t>.  They are parts, details, or examples of the</a:t>
            </a:r>
            <a:r>
              <a:rPr sz="3200" spc="-25" dirty="0">
                <a:solidFill>
                  <a:srgbClr val="4F6128"/>
                </a:solidFill>
                <a:latin typeface="Times New Roman"/>
                <a:cs typeface="Times New Roman"/>
              </a:rPr>
              <a:t> </a:t>
            </a:r>
            <a:r>
              <a:rPr sz="3200" spc="-10" dirty="0">
                <a:solidFill>
                  <a:srgbClr val="4F6128"/>
                </a:solidFill>
                <a:latin typeface="Times New Roman"/>
                <a:cs typeface="Times New Roman"/>
              </a:rPr>
              <a:t>topic.</a:t>
            </a:r>
            <a:endParaRPr sz="3200" dirty="0">
              <a:latin typeface="Times New Roman"/>
              <a:cs typeface="Times New Roman"/>
            </a:endParaRPr>
          </a:p>
          <a:p>
            <a:pPr marL="355600" indent="-342900">
              <a:lnSpc>
                <a:spcPct val="100000"/>
              </a:lnSpc>
              <a:spcBef>
                <a:spcPts val="1780"/>
              </a:spcBef>
              <a:buFont typeface="Arial"/>
              <a:buChar char="•"/>
              <a:tabLst>
                <a:tab pos="354965" algn="l"/>
                <a:tab pos="355600" algn="l"/>
              </a:tabLst>
            </a:pPr>
            <a:r>
              <a:rPr sz="3200" b="1" dirty="0">
                <a:solidFill>
                  <a:srgbClr val="4F6128"/>
                </a:solidFill>
                <a:latin typeface="Times New Roman"/>
                <a:cs typeface="Times New Roman"/>
              </a:rPr>
              <a:t>A </a:t>
            </a:r>
            <a:r>
              <a:rPr sz="3200" b="1" spc="-60" dirty="0">
                <a:solidFill>
                  <a:srgbClr val="4F6128"/>
                </a:solidFill>
                <a:latin typeface="Times New Roman"/>
                <a:cs typeface="Times New Roman"/>
              </a:rPr>
              <a:t>Topic </a:t>
            </a:r>
            <a:r>
              <a:rPr sz="3200" dirty="0">
                <a:solidFill>
                  <a:srgbClr val="4F6128"/>
                </a:solidFill>
                <a:latin typeface="Times New Roman"/>
                <a:cs typeface="Times New Roman"/>
              </a:rPr>
              <a:t>is usually a general word or</a:t>
            </a:r>
            <a:r>
              <a:rPr sz="3200" spc="-275" dirty="0">
                <a:solidFill>
                  <a:srgbClr val="4F6128"/>
                </a:solidFill>
                <a:latin typeface="Times New Roman"/>
                <a:cs typeface="Times New Roman"/>
              </a:rPr>
              <a:t> </a:t>
            </a:r>
            <a:r>
              <a:rPr sz="3200" dirty="0">
                <a:solidFill>
                  <a:srgbClr val="4F6128"/>
                </a:solidFill>
                <a:latin typeface="Times New Roman"/>
                <a:cs typeface="Times New Roman"/>
              </a:rPr>
              <a:t>phrase.</a:t>
            </a:r>
            <a:endParaRPr sz="3200" dirty="0">
              <a:latin typeface="Times New Roman"/>
              <a:cs typeface="Times New Roman"/>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1671828" y="268604"/>
            <a:ext cx="5477510" cy="697230"/>
          </a:xfrm>
          <a:prstGeom prst="rect">
            <a:avLst/>
          </a:prstGeom>
        </p:spPr>
        <p:txBody>
          <a:bodyPr vert="horz" wrap="square" lIns="0" tIns="13335" rIns="0" bIns="0" rtlCol="0">
            <a:spAutoFit/>
          </a:bodyPr>
          <a:lstStyle/>
          <a:p>
            <a:pPr marL="12700">
              <a:lnSpc>
                <a:spcPct val="100000"/>
              </a:lnSpc>
              <a:spcBef>
                <a:spcPts val="105"/>
              </a:spcBef>
            </a:pPr>
            <a:r>
              <a:rPr sz="4400" dirty="0"/>
              <a:t>Descriptive</a:t>
            </a:r>
            <a:r>
              <a:rPr sz="4400" spc="170" dirty="0"/>
              <a:t> </a:t>
            </a:r>
            <a:r>
              <a:rPr sz="4400" dirty="0"/>
              <a:t>Paragraph</a:t>
            </a:r>
          </a:p>
        </p:txBody>
      </p:sp>
      <p:sp>
        <p:nvSpPr>
          <p:cNvPr id="7" name="object 7"/>
          <p:cNvSpPr/>
          <p:nvPr/>
        </p:nvSpPr>
        <p:spPr>
          <a:xfrm>
            <a:off x="259079" y="1850135"/>
            <a:ext cx="2842260" cy="4739640"/>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259079" y="2776727"/>
            <a:ext cx="2842260" cy="2887980"/>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385572" y="3656076"/>
            <a:ext cx="2618231" cy="789432"/>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445008" y="4040123"/>
            <a:ext cx="1226820" cy="789432"/>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202436" y="4040123"/>
            <a:ext cx="1741932" cy="789432"/>
          </a:xfrm>
          <a:prstGeom prst="rect">
            <a:avLst/>
          </a:prstGeom>
          <a:blipFill>
            <a:blip r:embed="rId6" cstate="print"/>
            <a:stretch>
              <a:fillRect/>
            </a:stretch>
          </a:blipFill>
        </p:spPr>
        <p:txBody>
          <a:bodyPr wrap="square" lIns="0" tIns="0" rIns="0" bIns="0" rtlCol="0"/>
          <a:lstStyle/>
          <a:p>
            <a:endParaRPr/>
          </a:p>
        </p:txBody>
      </p:sp>
      <p:sp>
        <p:nvSpPr>
          <p:cNvPr id="12" name="object 12"/>
          <p:cNvSpPr txBox="1"/>
          <p:nvPr/>
        </p:nvSpPr>
        <p:spPr>
          <a:xfrm>
            <a:off x="593242" y="3747897"/>
            <a:ext cx="2174875" cy="835660"/>
          </a:xfrm>
          <a:prstGeom prst="rect">
            <a:avLst/>
          </a:prstGeom>
        </p:spPr>
        <p:txBody>
          <a:bodyPr vert="horz" wrap="square" lIns="0" tIns="60960" rIns="0" bIns="0" rtlCol="0">
            <a:spAutoFit/>
          </a:bodyPr>
          <a:lstStyle/>
          <a:p>
            <a:pPr marL="71755" marR="5080" indent="-59690">
              <a:lnSpc>
                <a:spcPts val="3020"/>
              </a:lnSpc>
              <a:spcBef>
                <a:spcPts val="480"/>
              </a:spcBef>
            </a:pPr>
            <a:r>
              <a:rPr sz="2800" b="1" spc="-5" dirty="0">
                <a:solidFill>
                  <a:srgbClr val="FFFFFF"/>
                </a:solidFill>
                <a:latin typeface="Georgia"/>
                <a:cs typeface="Georgia"/>
              </a:rPr>
              <a:t>De</a:t>
            </a:r>
            <a:r>
              <a:rPr sz="2800" b="1" spc="-15" dirty="0">
                <a:solidFill>
                  <a:srgbClr val="FFFFFF"/>
                </a:solidFill>
                <a:latin typeface="Georgia"/>
                <a:cs typeface="Georgia"/>
              </a:rPr>
              <a:t>s</a:t>
            </a:r>
            <a:r>
              <a:rPr sz="2800" b="1" spc="-10" dirty="0">
                <a:solidFill>
                  <a:srgbClr val="FFFFFF"/>
                </a:solidFill>
                <a:latin typeface="Georgia"/>
                <a:cs typeface="Georgia"/>
              </a:rPr>
              <a:t>cription  </a:t>
            </a:r>
            <a:r>
              <a:rPr sz="2800" b="1" spc="-5" dirty="0">
                <a:solidFill>
                  <a:srgbClr val="FFFFFF"/>
                </a:solidFill>
                <a:latin typeface="Georgia"/>
                <a:cs typeface="Georgia"/>
              </a:rPr>
              <a:t>of a</a:t>
            </a:r>
            <a:r>
              <a:rPr sz="2800" b="1" spc="-45" dirty="0">
                <a:solidFill>
                  <a:srgbClr val="FFFFFF"/>
                </a:solidFill>
                <a:latin typeface="Georgia"/>
                <a:cs typeface="Georgia"/>
              </a:rPr>
              <a:t> </a:t>
            </a:r>
            <a:r>
              <a:rPr sz="2800" b="1" spc="-10" dirty="0">
                <a:solidFill>
                  <a:srgbClr val="FFFFFF"/>
                </a:solidFill>
                <a:latin typeface="Georgia"/>
                <a:cs typeface="Georgia"/>
              </a:rPr>
              <a:t>person</a:t>
            </a:r>
            <a:endParaRPr sz="2800">
              <a:latin typeface="Georgia"/>
              <a:cs typeface="Georgia"/>
            </a:endParaRPr>
          </a:p>
        </p:txBody>
      </p:sp>
      <p:sp>
        <p:nvSpPr>
          <p:cNvPr id="13" name="object 13"/>
          <p:cNvSpPr/>
          <p:nvPr/>
        </p:nvSpPr>
        <p:spPr>
          <a:xfrm>
            <a:off x="3140964" y="1391411"/>
            <a:ext cx="2842260" cy="4739640"/>
          </a:xfrm>
          <a:prstGeom prst="rect">
            <a:avLst/>
          </a:prstGeom>
          <a:blipFill>
            <a:blip r:embed="rId7" cstate="print"/>
            <a:stretch>
              <a:fillRect/>
            </a:stretch>
          </a:blipFill>
        </p:spPr>
        <p:txBody>
          <a:bodyPr wrap="square" lIns="0" tIns="0" rIns="0" bIns="0" rtlCol="0"/>
          <a:lstStyle/>
          <a:p>
            <a:endParaRPr/>
          </a:p>
        </p:txBody>
      </p:sp>
      <p:sp>
        <p:nvSpPr>
          <p:cNvPr id="14" name="object 14"/>
          <p:cNvSpPr/>
          <p:nvPr/>
        </p:nvSpPr>
        <p:spPr>
          <a:xfrm>
            <a:off x="3140964" y="2318004"/>
            <a:ext cx="2842260" cy="2887980"/>
          </a:xfrm>
          <a:prstGeom prst="rect">
            <a:avLst/>
          </a:prstGeom>
          <a:blipFill>
            <a:blip r:embed="rId8" cstate="print"/>
            <a:stretch>
              <a:fillRect/>
            </a:stretch>
          </a:blipFill>
        </p:spPr>
        <p:txBody>
          <a:bodyPr wrap="square" lIns="0" tIns="0" rIns="0" bIns="0" rtlCol="0"/>
          <a:lstStyle/>
          <a:p>
            <a:endParaRPr/>
          </a:p>
        </p:txBody>
      </p:sp>
      <p:sp>
        <p:nvSpPr>
          <p:cNvPr id="15" name="object 15"/>
          <p:cNvSpPr/>
          <p:nvPr/>
        </p:nvSpPr>
        <p:spPr>
          <a:xfrm>
            <a:off x="3265932" y="3197351"/>
            <a:ext cx="2618232" cy="789432"/>
          </a:xfrm>
          <a:prstGeom prst="rect">
            <a:avLst/>
          </a:prstGeom>
          <a:blipFill>
            <a:blip r:embed="rId9" cstate="print"/>
            <a:stretch>
              <a:fillRect/>
            </a:stretch>
          </a:blipFill>
        </p:spPr>
        <p:txBody>
          <a:bodyPr wrap="square" lIns="0" tIns="0" rIns="0" bIns="0" rtlCol="0"/>
          <a:lstStyle/>
          <a:p>
            <a:endParaRPr/>
          </a:p>
        </p:txBody>
      </p:sp>
      <p:sp>
        <p:nvSpPr>
          <p:cNvPr id="16" name="object 16"/>
          <p:cNvSpPr/>
          <p:nvPr/>
        </p:nvSpPr>
        <p:spPr>
          <a:xfrm>
            <a:off x="3482340" y="3581400"/>
            <a:ext cx="1226819" cy="789432"/>
          </a:xfrm>
          <a:prstGeom prst="rect">
            <a:avLst/>
          </a:prstGeom>
          <a:blipFill>
            <a:blip r:embed="rId10" cstate="print"/>
            <a:stretch>
              <a:fillRect/>
            </a:stretch>
          </a:blipFill>
        </p:spPr>
        <p:txBody>
          <a:bodyPr wrap="square" lIns="0" tIns="0" rIns="0" bIns="0" rtlCol="0"/>
          <a:lstStyle/>
          <a:p>
            <a:endParaRPr/>
          </a:p>
        </p:txBody>
      </p:sp>
      <p:sp>
        <p:nvSpPr>
          <p:cNvPr id="17" name="object 17"/>
          <p:cNvSpPr/>
          <p:nvPr/>
        </p:nvSpPr>
        <p:spPr>
          <a:xfrm>
            <a:off x="4239767" y="3581400"/>
            <a:ext cx="1427988" cy="789432"/>
          </a:xfrm>
          <a:prstGeom prst="rect">
            <a:avLst/>
          </a:prstGeom>
          <a:blipFill>
            <a:blip r:embed="rId11" cstate="print"/>
            <a:stretch>
              <a:fillRect/>
            </a:stretch>
          </a:blipFill>
        </p:spPr>
        <p:txBody>
          <a:bodyPr wrap="square" lIns="0" tIns="0" rIns="0" bIns="0" rtlCol="0"/>
          <a:lstStyle/>
          <a:p>
            <a:endParaRPr/>
          </a:p>
        </p:txBody>
      </p:sp>
      <p:sp>
        <p:nvSpPr>
          <p:cNvPr id="18" name="object 18"/>
          <p:cNvSpPr txBox="1"/>
          <p:nvPr/>
        </p:nvSpPr>
        <p:spPr>
          <a:xfrm>
            <a:off x="3474465" y="3289249"/>
            <a:ext cx="2174875" cy="836294"/>
          </a:xfrm>
          <a:prstGeom prst="rect">
            <a:avLst/>
          </a:prstGeom>
        </p:spPr>
        <p:txBody>
          <a:bodyPr vert="horz" wrap="square" lIns="0" tIns="60325" rIns="0" bIns="0" rtlCol="0">
            <a:spAutoFit/>
          </a:bodyPr>
          <a:lstStyle/>
          <a:p>
            <a:pPr marL="228600" marR="5080" indent="-216535">
              <a:lnSpc>
                <a:spcPts val="3030"/>
              </a:lnSpc>
              <a:spcBef>
                <a:spcPts val="475"/>
              </a:spcBef>
            </a:pPr>
            <a:r>
              <a:rPr sz="2800" b="1" spc="-5" dirty="0">
                <a:solidFill>
                  <a:srgbClr val="FFFFFF"/>
                </a:solidFill>
                <a:latin typeface="Georgia"/>
                <a:cs typeface="Georgia"/>
              </a:rPr>
              <a:t>D</a:t>
            </a:r>
            <a:r>
              <a:rPr sz="2800" b="1" spc="-20" dirty="0">
                <a:solidFill>
                  <a:srgbClr val="FFFFFF"/>
                </a:solidFill>
                <a:latin typeface="Georgia"/>
                <a:cs typeface="Georgia"/>
              </a:rPr>
              <a:t>e</a:t>
            </a:r>
            <a:r>
              <a:rPr sz="2800" b="1" spc="-5" dirty="0">
                <a:solidFill>
                  <a:srgbClr val="FFFFFF"/>
                </a:solidFill>
                <a:latin typeface="Georgia"/>
                <a:cs typeface="Georgia"/>
              </a:rPr>
              <a:t>sc</a:t>
            </a:r>
            <a:r>
              <a:rPr sz="2800" b="1" spc="-15" dirty="0">
                <a:solidFill>
                  <a:srgbClr val="FFFFFF"/>
                </a:solidFill>
                <a:latin typeface="Georgia"/>
                <a:cs typeface="Georgia"/>
              </a:rPr>
              <a:t>r</a:t>
            </a:r>
            <a:r>
              <a:rPr sz="2800" b="1" spc="-5" dirty="0">
                <a:solidFill>
                  <a:srgbClr val="FFFFFF"/>
                </a:solidFill>
                <a:latin typeface="Georgia"/>
                <a:cs typeface="Georgia"/>
              </a:rPr>
              <a:t>i</a:t>
            </a:r>
            <a:r>
              <a:rPr sz="2800" b="1" spc="-15" dirty="0">
                <a:solidFill>
                  <a:srgbClr val="FFFFFF"/>
                </a:solidFill>
                <a:latin typeface="Georgia"/>
                <a:cs typeface="Georgia"/>
              </a:rPr>
              <a:t>p</a:t>
            </a:r>
            <a:r>
              <a:rPr sz="2800" b="1" spc="-10" dirty="0">
                <a:solidFill>
                  <a:srgbClr val="FFFFFF"/>
                </a:solidFill>
                <a:latin typeface="Georgia"/>
                <a:cs typeface="Georgia"/>
              </a:rPr>
              <a:t>tion  </a:t>
            </a:r>
            <a:r>
              <a:rPr sz="2800" b="1" spc="-5" dirty="0">
                <a:solidFill>
                  <a:srgbClr val="FFFFFF"/>
                </a:solidFill>
                <a:latin typeface="Georgia"/>
                <a:cs typeface="Georgia"/>
              </a:rPr>
              <a:t>of a</a:t>
            </a:r>
            <a:r>
              <a:rPr sz="2800" b="1" spc="-35" dirty="0">
                <a:solidFill>
                  <a:srgbClr val="FFFFFF"/>
                </a:solidFill>
                <a:latin typeface="Georgia"/>
                <a:cs typeface="Georgia"/>
              </a:rPr>
              <a:t> </a:t>
            </a:r>
            <a:r>
              <a:rPr sz="2800" b="1" spc="-5" dirty="0">
                <a:solidFill>
                  <a:srgbClr val="FFFFFF"/>
                </a:solidFill>
                <a:latin typeface="Georgia"/>
                <a:cs typeface="Georgia"/>
              </a:rPr>
              <a:t>place</a:t>
            </a:r>
            <a:endParaRPr sz="2800">
              <a:latin typeface="Georgia"/>
              <a:cs typeface="Georgia"/>
            </a:endParaRPr>
          </a:p>
        </p:txBody>
      </p:sp>
      <p:sp>
        <p:nvSpPr>
          <p:cNvPr id="19" name="object 19"/>
          <p:cNvSpPr/>
          <p:nvPr/>
        </p:nvSpPr>
        <p:spPr>
          <a:xfrm>
            <a:off x="6042659" y="925067"/>
            <a:ext cx="2842260" cy="4739640"/>
          </a:xfrm>
          <a:prstGeom prst="rect">
            <a:avLst/>
          </a:prstGeom>
          <a:blipFill>
            <a:blip r:embed="rId12" cstate="print"/>
            <a:stretch>
              <a:fillRect/>
            </a:stretch>
          </a:blipFill>
        </p:spPr>
        <p:txBody>
          <a:bodyPr wrap="square" lIns="0" tIns="0" rIns="0" bIns="0" rtlCol="0"/>
          <a:lstStyle/>
          <a:p>
            <a:endParaRPr/>
          </a:p>
        </p:txBody>
      </p:sp>
      <p:sp>
        <p:nvSpPr>
          <p:cNvPr id="20" name="object 20"/>
          <p:cNvSpPr/>
          <p:nvPr/>
        </p:nvSpPr>
        <p:spPr>
          <a:xfrm>
            <a:off x="6042659" y="1851660"/>
            <a:ext cx="2842260" cy="2887980"/>
          </a:xfrm>
          <a:prstGeom prst="rect">
            <a:avLst/>
          </a:prstGeom>
          <a:blipFill>
            <a:blip r:embed="rId13" cstate="print"/>
            <a:stretch>
              <a:fillRect/>
            </a:stretch>
          </a:blipFill>
        </p:spPr>
        <p:txBody>
          <a:bodyPr wrap="square" lIns="0" tIns="0" rIns="0" bIns="0" rtlCol="0"/>
          <a:lstStyle/>
          <a:p>
            <a:endParaRPr/>
          </a:p>
        </p:txBody>
      </p:sp>
      <p:sp>
        <p:nvSpPr>
          <p:cNvPr id="21" name="object 21"/>
          <p:cNvSpPr/>
          <p:nvPr/>
        </p:nvSpPr>
        <p:spPr>
          <a:xfrm>
            <a:off x="6167628" y="2538983"/>
            <a:ext cx="2618231" cy="789432"/>
          </a:xfrm>
          <a:prstGeom prst="rect">
            <a:avLst/>
          </a:prstGeom>
          <a:blipFill>
            <a:blip r:embed="rId14" cstate="print"/>
            <a:stretch>
              <a:fillRect/>
            </a:stretch>
          </a:blipFill>
        </p:spPr>
        <p:txBody>
          <a:bodyPr wrap="square" lIns="0" tIns="0" rIns="0" bIns="0" rtlCol="0"/>
          <a:lstStyle/>
          <a:p>
            <a:endParaRPr/>
          </a:p>
        </p:txBody>
      </p:sp>
      <p:sp>
        <p:nvSpPr>
          <p:cNvPr id="22" name="object 22"/>
          <p:cNvSpPr/>
          <p:nvPr/>
        </p:nvSpPr>
        <p:spPr>
          <a:xfrm>
            <a:off x="6134100" y="2923032"/>
            <a:ext cx="1226820" cy="789432"/>
          </a:xfrm>
          <a:prstGeom prst="rect">
            <a:avLst/>
          </a:prstGeom>
          <a:blipFill>
            <a:blip r:embed="rId15" cstate="print"/>
            <a:stretch>
              <a:fillRect/>
            </a:stretch>
          </a:blipFill>
        </p:spPr>
        <p:txBody>
          <a:bodyPr wrap="square" lIns="0" tIns="0" rIns="0" bIns="0" rtlCol="0"/>
          <a:lstStyle/>
          <a:p>
            <a:endParaRPr/>
          </a:p>
        </p:txBody>
      </p:sp>
      <p:sp>
        <p:nvSpPr>
          <p:cNvPr id="23" name="object 23"/>
          <p:cNvSpPr/>
          <p:nvPr/>
        </p:nvSpPr>
        <p:spPr>
          <a:xfrm>
            <a:off x="6891528" y="2923032"/>
            <a:ext cx="1426464" cy="789432"/>
          </a:xfrm>
          <a:prstGeom prst="rect">
            <a:avLst/>
          </a:prstGeom>
          <a:blipFill>
            <a:blip r:embed="rId16" cstate="print"/>
            <a:stretch>
              <a:fillRect/>
            </a:stretch>
          </a:blipFill>
        </p:spPr>
        <p:txBody>
          <a:bodyPr wrap="square" lIns="0" tIns="0" rIns="0" bIns="0" rtlCol="0"/>
          <a:lstStyle/>
          <a:p>
            <a:endParaRPr/>
          </a:p>
        </p:txBody>
      </p:sp>
      <p:sp>
        <p:nvSpPr>
          <p:cNvPr id="24" name="object 24"/>
          <p:cNvSpPr/>
          <p:nvPr/>
        </p:nvSpPr>
        <p:spPr>
          <a:xfrm>
            <a:off x="7940040" y="2923032"/>
            <a:ext cx="879348" cy="789432"/>
          </a:xfrm>
          <a:prstGeom prst="rect">
            <a:avLst/>
          </a:prstGeom>
          <a:blipFill>
            <a:blip r:embed="rId17" cstate="print"/>
            <a:stretch>
              <a:fillRect/>
            </a:stretch>
          </a:blipFill>
        </p:spPr>
        <p:txBody>
          <a:bodyPr wrap="square" lIns="0" tIns="0" rIns="0" bIns="0" rtlCol="0"/>
          <a:lstStyle/>
          <a:p>
            <a:endParaRPr/>
          </a:p>
        </p:txBody>
      </p:sp>
      <p:sp>
        <p:nvSpPr>
          <p:cNvPr id="25" name="object 25"/>
          <p:cNvSpPr/>
          <p:nvPr/>
        </p:nvSpPr>
        <p:spPr>
          <a:xfrm>
            <a:off x="6243828" y="3307079"/>
            <a:ext cx="2465831" cy="789432"/>
          </a:xfrm>
          <a:prstGeom prst="rect">
            <a:avLst/>
          </a:prstGeom>
          <a:blipFill>
            <a:blip r:embed="rId18" cstate="print"/>
            <a:stretch>
              <a:fillRect/>
            </a:stretch>
          </a:blipFill>
        </p:spPr>
        <p:txBody>
          <a:bodyPr wrap="square" lIns="0" tIns="0" rIns="0" bIns="0" rtlCol="0"/>
          <a:lstStyle/>
          <a:p>
            <a:endParaRPr/>
          </a:p>
        </p:txBody>
      </p:sp>
      <p:sp>
        <p:nvSpPr>
          <p:cNvPr id="26" name="object 26"/>
          <p:cNvSpPr txBox="1"/>
          <p:nvPr/>
        </p:nvSpPr>
        <p:spPr>
          <a:xfrm>
            <a:off x="6343015" y="2630169"/>
            <a:ext cx="2242185" cy="1219835"/>
          </a:xfrm>
          <a:prstGeom prst="rect">
            <a:avLst/>
          </a:prstGeom>
        </p:spPr>
        <p:txBody>
          <a:bodyPr vert="horz" wrap="square" lIns="0" tIns="60960" rIns="0" bIns="0" rtlCol="0">
            <a:spAutoFit/>
          </a:bodyPr>
          <a:lstStyle/>
          <a:p>
            <a:pPr marL="12700" marR="5080" indent="33020" algn="just">
              <a:lnSpc>
                <a:spcPts val="3020"/>
              </a:lnSpc>
              <a:spcBef>
                <a:spcPts val="480"/>
              </a:spcBef>
            </a:pPr>
            <a:r>
              <a:rPr sz="2800" b="1" spc="-10" dirty="0">
                <a:solidFill>
                  <a:srgbClr val="FFFFFF"/>
                </a:solidFill>
                <a:latin typeface="Georgia"/>
                <a:cs typeface="Georgia"/>
              </a:rPr>
              <a:t>Description  </a:t>
            </a:r>
            <a:r>
              <a:rPr sz="2800" b="1" spc="-5" dirty="0">
                <a:solidFill>
                  <a:srgbClr val="FFFFFF"/>
                </a:solidFill>
                <a:latin typeface="Georgia"/>
                <a:cs typeface="Georgia"/>
              </a:rPr>
              <a:t>of a </a:t>
            </a:r>
            <a:r>
              <a:rPr sz="2800" b="1" spc="-10" dirty="0">
                <a:solidFill>
                  <a:srgbClr val="FFFFFF"/>
                </a:solidFill>
                <a:latin typeface="Georgia"/>
                <a:cs typeface="Georgia"/>
              </a:rPr>
              <a:t>thing</a:t>
            </a:r>
            <a:r>
              <a:rPr sz="2800" b="1" spc="-55" dirty="0">
                <a:solidFill>
                  <a:srgbClr val="FFFFFF"/>
                </a:solidFill>
                <a:latin typeface="Georgia"/>
                <a:cs typeface="Georgia"/>
              </a:rPr>
              <a:t> </a:t>
            </a:r>
            <a:r>
              <a:rPr sz="2800" b="1" spc="-10" dirty="0">
                <a:solidFill>
                  <a:srgbClr val="FFFFFF"/>
                </a:solidFill>
                <a:latin typeface="Georgia"/>
                <a:cs typeface="Georgia"/>
              </a:rPr>
              <a:t>or  </a:t>
            </a:r>
            <a:r>
              <a:rPr sz="2800" b="1" spc="-5" dirty="0">
                <a:solidFill>
                  <a:srgbClr val="FFFFFF"/>
                </a:solidFill>
                <a:latin typeface="Georgia"/>
                <a:cs typeface="Georgia"/>
              </a:rPr>
              <a:t>experience</a:t>
            </a:r>
            <a:endParaRPr sz="2800">
              <a:latin typeface="Georgia"/>
              <a:cs typeface="Georgi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1583697" y="612952"/>
            <a:ext cx="3943985" cy="574040"/>
          </a:xfrm>
          <a:prstGeom prst="rect">
            <a:avLst/>
          </a:prstGeom>
        </p:spPr>
        <p:txBody>
          <a:bodyPr vert="horz" wrap="square" lIns="0" tIns="12700" rIns="0" bIns="0" rtlCol="0">
            <a:spAutoFit/>
          </a:bodyPr>
          <a:lstStyle/>
          <a:p>
            <a:pPr marL="12700">
              <a:lnSpc>
                <a:spcPct val="100000"/>
              </a:lnSpc>
              <a:spcBef>
                <a:spcPts val="100"/>
              </a:spcBef>
            </a:pPr>
            <a:r>
              <a:rPr sz="3600" u="heavy" spc="-10" dirty="0">
                <a:uFill>
                  <a:solidFill>
                    <a:srgbClr val="2A5A05"/>
                  </a:solidFill>
                </a:uFill>
                <a:latin typeface="Calibri"/>
                <a:cs typeface="Calibri"/>
              </a:rPr>
              <a:t>Definition</a:t>
            </a:r>
            <a:r>
              <a:rPr sz="3600" u="heavy" spc="-25" dirty="0">
                <a:uFill>
                  <a:solidFill>
                    <a:srgbClr val="2A5A05"/>
                  </a:solidFill>
                </a:uFill>
                <a:latin typeface="Calibri"/>
                <a:cs typeface="Calibri"/>
              </a:rPr>
              <a:t> </a:t>
            </a:r>
            <a:r>
              <a:rPr sz="3600" u="heavy" spc="-30" dirty="0">
                <a:uFill>
                  <a:solidFill>
                    <a:srgbClr val="2A5A05"/>
                  </a:solidFill>
                </a:uFill>
                <a:latin typeface="Calibri"/>
                <a:cs typeface="Calibri"/>
              </a:rPr>
              <a:t>Paragraph</a:t>
            </a:r>
            <a:endParaRPr sz="3600" dirty="0">
              <a:latin typeface="Calibri"/>
              <a:cs typeface="Calibri"/>
            </a:endParaRPr>
          </a:p>
        </p:txBody>
      </p:sp>
      <p:sp>
        <p:nvSpPr>
          <p:cNvPr id="5" name="object 5"/>
          <p:cNvSpPr/>
          <p:nvPr/>
        </p:nvSpPr>
        <p:spPr>
          <a:xfrm>
            <a:off x="1310639" y="1973579"/>
            <a:ext cx="3970020" cy="79248"/>
          </a:xfrm>
          <a:prstGeom prst="rect">
            <a:avLst/>
          </a:prstGeom>
          <a:blipFill>
            <a:blip r:embed="rId2" cstate="print"/>
            <a:stretch>
              <a:fillRect/>
            </a:stretch>
          </a:blipFill>
        </p:spPr>
        <p:txBody>
          <a:bodyPr wrap="square" lIns="0" tIns="0" rIns="0" bIns="0" rtlCol="0"/>
          <a:lstStyle/>
          <a:p>
            <a:endParaRPr/>
          </a:p>
        </p:txBody>
      </p:sp>
      <p:sp>
        <p:nvSpPr>
          <p:cNvPr id="12" name="object 12"/>
          <p:cNvSpPr txBox="1"/>
          <p:nvPr/>
        </p:nvSpPr>
        <p:spPr>
          <a:xfrm>
            <a:off x="152400" y="2209800"/>
            <a:ext cx="8756015" cy="1732914"/>
          </a:xfrm>
          <a:prstGeom prst="rect">
            <a:avLst/>
          </a:prstGeom>
        </p:spPr>
        <p:txBody>
          <a:bodyPr vert="horz" wrap="square" lIns="0" tIns="12065" rIns="0" bIns="0" rtlCol="0">
            <a:spAutoFit/>
          </a:bodyPr>
          <a:lstStyle/>
          <a:p>
            <a:pPr marL="469900" marR="1092200" indent="-457200">
              <a:lnSpc>
                <a:spcPct val="100000"/>
              </a:lnSpc>
              <a:spcBef>
                <a:spcPts val="95"/>
              </a:spcBef>
              <a:buFont typeface="Wingdings"/>
              <a:buChar char=""/>
              <a:tabLst>
                <a:tab pos="469265" algn="l"/>
                <a:tab pos="469900" algn="l"/>
              </a:tabLst>
            </a:pPr>
            <a:r>
              <a:rPr sz="2800" b="1" spc="-5" dirty="0">
                <a:solidFill>
                  <a:srgbClr val="2A5A05"/>
                </a:solidFill>
                <a:latin typeface="Calibri"/>
                <a:cs typeface="Calibri"/>
              </a:rPr>
              <a:t>A </a:t>
            </a:r>
            <a:r>
              <a:rPr sz="2800" b="1" spc="-10" dirty="0">
                <a:solidFill>
                  <a:srgbClr val="2A5A05"/>
                </a:solidFill>
                <a:latin typeface="Calibri"/>
                <a:cs typeface="Calibri"/>
              </a:rPr>
              <a:t>definition </a:t>
            </a:r>
            <a:r>
              <a:rPr sz="2800" b="1" spc="-20" dirty="0">
                <a:solidFill>
                  <a:srgbClr val="2A5A05"/>
                </a:solidFill>
                <a:latin typeface="Calibri"/>
                <a:cs typeface="Calibri"/>
              </a:rPr>
              <a:t>paragraph </a:t>
            </a:r>
            <a:r>
              <a:rPr sz="2800" b="1" spc="-15" dirty="0">
                <a:solidFill>
                  <a:srgbClr val="2A5A05"/>
                </a:solidFill>
                <a:latin typeface="Calibri"/>
                <a:cs typeface="Calibri"/>
              </a:rPr>
              <a:t>explains </a:t>
            </a:r>
            <a:r>
              <a:rPr sz="2800" b="1" spc="-5" dirty="0">
                <a:solidFill>
                  <a:srgbClr val="2A5A05"/>
                </a:solidFill>
                <a:latin typeface="Calibri"/>
                <a:cs typeface="Calibri"/>
              </a:rPr>
              <a:t>the </a:t>
            </a:r>
            <a:r>
              <a:rPr sz="2800" b="1" spc="-10" dirty="0">
                <a:solidFill>
                  <a:srgbClr val="2A5A05"/>
                </a:solidFill>
                <a:latin typeface="Calibri"/>
                <a:cs typeface="Calibri"/>
              </a:rPr>
              <a:t>meaning </a:t>
            </a:r>
            <a:r>
              <a:rPr sz="2800" b="1" spc="-5" dirty="0">
                <a:solidFill>
                  <a:srgbClr val="2A5A05"/>
                </a:solidFill>
                <a:latin typeface="Calibri"/>
                <a:cs typeface="Calibri"/>
              </a:rPr>
              <a:t>and  significance of</a:t>
            </a:r>
            <a:r>
              <a:rPr sz="2800" b="1" spc="25" dirty="0">
                <a:solidFill>
                  <a:srgbClr val="2A5A05"/>
                </a:solidFill>
                <a:latin typeface="Calibri"/>
                <a:cs typeface="Calibri"/>
              </a:rPr>
              <a:t> </a:t>
            </a:r>
            <a:r>
              <a:rPr sz="2800" b="1" spc="-10" dirty="0">
                <a:solidFill>
                  <a:srgbClr val="2A5A05"/>
                </a:solidFill>
                <a:latin typeface="Calibri"/>
                <a:cs typeface="Calibri"/>
              </a:rPr>
              <a:t>something.</a:t>
            </a:r>
            <a:endParaRPr sz="2800" dirty="0">
              <a:latin typeface="Calibri"/>
              <a:cs typeface="Calibri"/>
            </a:endParaRPr>
          </a:p>
          <a:p>
            <a:pPr marL="469900" marR="5080" indent="-457200">
              <a:lnSpc>
                <a:spcPct val="100000"/>
              </a:lnSpc>
              <a:spcBef>
                <a:spcPts val="5"/>
              </a:spcBef>
              <a:buFont typeface="Wingdings"/>
              <a:buChar char=""/>
              <a:tabLst>
                <a:tab pos="469265" algn="l"/>
                <a:tab pos="469900" algn="l"/>
              </a:tabLst>
            </a:pPr>
            <a:r>
              <a:rPr sz="2800" b="1" spc="-10" dirty="0">
                <a:solidFill>
                  <a:srgbClr val="2A5A05"/>
                </a:solidFill>
                <a:latin typeface="Calibri"/>
                <a:cs typeface="Calibri"/>
              </a:rPr>
              <a:t>Definition </a:t>
            </a:r>
            <a:r>
              <a:rPr sz="2800" b="1" spc="-20" dirty="0">
                <a:solidFill>
                  <a:srgbClr val="2A5A05"/>
                </a:solidFill>
                <a:latin typeface="Calibri"/>
                <a:cs typeface="Calibri"/>
              </a:rPr>
              <a:t>paragraph </a:t>
            </a:r>
            <a:r>
              <a:rPr sz="2800" b="1" spc="-5" dirty="0">
                <a:solidFill>
                  <a:srgbClr val="2A5A05"/>
                </a:solidFill>
                <a:latin typeface="Calibri"/>
                <a:cs typeface="Calibri"/>
              </a:rPr>
              <a:t>is a </a:t>
            </a:r>
            <a:r>
              <a:rPr sz="2800" b="1" spc="-20" dirty="0">
                <a:solidFill>
                  <a:srgbClr val="2A5A05"/>
                </a:solidFill>
                <a:latin typeface="Calibri"/>
                <a:cs typeface="Calibri"/>
              </a:rPr>
              <a:t>paragraph </a:t>
            </a:r>
            <a:r>
              <a:rPr sz="2800" b="1" spc="-15" dirty="0">
                <a:solidFill>
                  <a:srgbClr val="2A5A05"/>
                </a:solidFill>
                <a:latin typeface="Calibri"/>
                <a:cs typeface="Calibri"/>
              </a:rPr>
              <a:t>where you </a:t>
            </a:r>
            <a:r>
              <a:rPr sz="2800" b="1" spc="-10" dirty="0">
                <a:solidFill>
                  <a:srgbClr val="2A5A05"/>
                </a:solidFill>
                <a:latin typeface="Calibri"/>
                <a:cs typeface="Calibri"/>
              </a:rPr>
              <a:t>define </a:t>
            </a:r>
            <a:r>
              <a:rPr sz="2800" b="1" spc="-5" dirty="0">
                <a:solidFill>
                  <a:srgbClr val="2A5A05"/>
                </a:solidFill>
                <a:latin typeface="Calibri"/>
                <a:cs typeface="Calibri"/>
              </a:rPr>
              <a:t>or  </a:t>
            </a:r>
            <a:r>
              <a:rPr sz="2800" b="1" spc="-15" dirty="0">
                <a:solidFill>
                  <a:srgbClr val="2A5A05"/>
                </a:solidFill>
                <a:latin typeface="Calibri"/>
                <a:cs typeface="Calibri"/>
              </a:rPr>
              <a:t>explain </a:t>
            </a:r>
            <a:r>
              <a:rPr sz="2800" b="1" spc="-5" dirty="0">
                <a:solidFill>
                  <a:srgbClr val="2A5A05"/>
                </a:solidFill>
                <a:latin typeface="Calibri"/>
                <a:cs typeface="Calibri"/>
              </a:rPr>
              <a:t>the </a:t>
            </a:r>
            <a:r>
              <a:rPr sz="2800" b="1" spc="-10" dirty="0">
                <a:solidFill>
                  <a:srgbClr val="2A5A05"/>
                </a:solidFill>
                <a:latin typeface="Calibri"/>
                <a:cs typeface="Calibri"/>
              </a:rPr>
              <a:t>meaning </a:t>
            </a:r>
            <a:r>
              <a:rPr sz="2800" b="1" spc="-5" dirty="0">
                <a:solidFill>
                  <a:srgbClr val="2A5A05"/>
                </a:solidFill>
                <a:latin typeface="Calibri"/>
                <a:cs typeface="Calibri"/>
              </a:rPr>
              <a:t>of</a:t>
            </a:r>
            <a:r>
              <a:rPr sz="2800" b="1" spc="80" dirty="0">
                <a:solidFill>
                  <a:srgbClr val="2A5A05"/>
                </a:solidFill>
                <a:latin typeface="Calibri"/>
                <a:cs typeface="Calibri"/>
              </a:rPr>
              <a:t> </a:t>
            </a:r>
            <a:r>
              <a:rPr sz="2800" b="1" spc="-10" dirty="0">
                <a:solidFill>
                  <a:srgbClr val="2A5A05"/>
                </a:solidFill>
                <a:latin typeface="Calibri"/>
                <a:cs typeface="Calibri"/>
              </a:rPr>
              <a:t>something.</a:t>
            </a:r>
            <a:endParaRPr sz="2800" dirty="0">
              <a:latin typeface="Calibri"/>
              <a:cs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2365248" y="228600"/>
            <a:ext cx="3944620" cy="574675"/>
          </a:xfrm>
          <a:prstGeom prst="rect">
            <a:avLst/>
          </a:prstGeom>
        </p:spPr>
        <p:txBody>
          <a:bodyPr vert="horz" wrap="square" lIns="0" tIns="12700" rIns="0" bIns="0" rtlCol="0">
            <a:spAutoFit/>
          </a:bodyPr>
          <a:lstStyle/>
          <a:p>
            <a:pPr marL="12700">
              <a:lnSpc>
                <a:spcPct val="100000"/>
              </a:lnSpc>
              <a:spcBef>
                <a:spcPts val="100"/>
              </a:spcBef>
            </a:pPr>
            <a:r>
              <a:rPr sz="3600" u="heavy" spc="-10" dirty="0">
                <a:uFill>
                  <a:solidFill>
                    <a:srgbClr val="2A5A05"/>
                  </a:solidFill>
                </a:uFill>
                <a:latin typeface="Calibri"/>
                <a:cs typeface="Calibri"/>
              </a:rPr>
              <a:t>Definition</a:t>
            </a:r>
            <a:r>
              <a:rPr sz="3600" u="heavy" spc="-25" dirty="0">
                <a:uFill>
                  <a:solidFill>
                    <a:srgbClr val="2A5A05"/>
                  </a:solidFill>
                </a:uFill>
                <a:latin typeface="Calibri"/>
                <a:cs typeface="Calibri"/>
              </a:rPr>
              <a:t> </a:t>
            </a:r>
            <a:r>
              <a:rPr sz="3600" u="heavy" spc="-30" dirty="0">
                <a:uFill>
                  <a:solidFill>
                    <a:srgbClr val="2A5A05"/>
                  </a:solidFill>
                </a:uFill>
                <a:latin typeface="Calibri"/>
                <a:cs typeface="Calibri"/>
              </a:rPr>
              <a:t>Paragraph</a:t>
            </a:r>
            <a:endParaRPr sz="3600" dirty="0">
              <a:latin typeface="Calibri"/>
              <a:cs typeface="Calibri"/>
            </a:endParaRPr>
          </a:p>
        </p:txBody>
      </p:sp>
      <p:sp>
        <p:nvSpPr>
          <p:cNvPr id="6" name="object 6"/>
          <p:cNvSpPr txBox="1"/>
          <p:nvPr/>
        </p:nvSpPr>
        <p:spPr>
          <a:xfrm>
            <a:off x="762000" y="914400"/>
            <a:ext cx="7174482" cy="720069"/>
          </a:xfrm>
          <a:prstGeom prst="rect">
            <a:avLst/>
          </a:prstGeom>
        </p:spPr>
        <p:txBody>
          <a:bodyPr vert="horz" wrap="square" lIns="0" tIns="12065" rIns="0" bIns="0" rtlCol="0">
            <a:spAutoFit/>
          </a:bodyPr>
          <a:lstStyle/>
          <a:p>
            <a:pPr marL="2862580">
              <a:lnSpc>
                <a:spcPct val="100000"/>
              </a:lnSpc>
              <a:spcBef>
                <a:spcPts val="95"/>
              </a:spcBef>
            </a:pPr>
            <a:r>
              <a:rPr sz="2400" i="1" u="sng" spc="-15" dirty="0">
                <a:solidFill>
                  <a:srgbClr val="2A5A05"/>
                </a:solidFill>
                <a:latin typeface="Calibri"/>
                <a:cs typeface="Calibri"/>
              </a:rPr>
              <a:t>Love</a:t>
            </a:r>
            <a:endParaRPr sz="2400" i="1" u="sng" dirty="0">
              <a:latin typeface="Calibri"/>
              <a:cs typeface="Calibri"/>
            </a:endParaRPr>
          </a:p>
          <a:p>
            <a:pPr marL="12700">
              <a:lnSpc>
                <a:spcPct val="100000"/>
              </a:lnSpc>
              <a:tabLst>
                <a:tab pos="609600" algn="l"/>
                <a:tab pos="1272540" algn="l"/>
                <a:tab pos="1884045" algn="l"/>
                <a:tab pos="2707005" algn="l"/>
                <a:tab pos="3418840" algn="l"/>
                <a:tab pos="4409440" algn="l"/>
              </a:tabLst>
            </a:pPr>
            <a:r>
              <a:rPr sz="2200" b="1" spc="-5" dirty="0">
                <a:solidFill>
                  <a:srgbClr val="2A5A05"/>
                </a:solidFill>
                <a:latin typeface="Calibri"/>
                <a:cs typeface="Calibri"/>
              </a:rPr>
              <a:t>		</a:t>
            </a:r>
            <a:endParaRPr sz="2200" dirty="0">
              <a:latin typeface="Calibri"/>
              <a:cs typeface="Calibri"/>
            </a:endParaRPr>
          </a:p>
        </p:txBody>
      </p:sp>
      <p:sp>
        <p:nvSpPr>
          <p:cNvPr id="8" name="object 8"/>
          <p:cNvSpPr txBox="1"/>
          <p:nvPr/>
        </p:nvSpPr>
        <p:spPr>
          <a:xfrm>
            <a:off x="228600" y="1447800"/>
            <a:ext cx="8366739" cy="4751942"/>
          </a:xfrm>
          <a:prstGeom prst="rect">
            <a:avLst/>
          </a:prstGeom>
        </p:spPr>
        <p:txBody>
          <a:bodyPr vert="horz" wrap="square" lIns="0" tIns="12065" rIns="0" bIns="0" rtlCol="0">
            <a:spAutoFit/>
          </a:bodyPr>
          <a:lstStyle/>
          <a:p>
            <a:pPr marL="12700" marR="5080" algn="just">
              <a:spcBef>
                <a:spcPts val="95"/>
              </a:spcBef>
            </a:pPr>
            <a:r>
              <a:rPr lang="en-US" sz="2200" b="1" spc="-5" dirty="0">
                <a:cs typeface="Calibri"/>
              </a:rPr>
              <a:t>the	</a:t>
            </a:r>
            <a:r>
              <a:rPr lang="en-US" sz="2200" b="1" spc="-15" dirty="0">
                <a:cs typeface="Calibri"/>
              </a:rPr>
              <a:t>word	</a:t>
            </a:r>
            <a:r>
              <a:rPr lang="en-US" sz="2200" b="1" spc="-10" dirty="0">
                <a:cs typeface="Calibri"/>
              </a:rPr>
              <a:t>love	</a:t>
            </a:r>
            <a:r>
              <a:rPr lang="en-US" sz="2200" b="1" spc="-5" dirty="0" smtClean="0">
                <a:cs typeface="Calibri"/>
              </a:rPr>
              <a:t>means </a:t>
            </a:r>
            <a:r>
              <a:rPr lang="en-US" sz="2200" b="1" spc="-10" dirty="0">
                <a:cs typeface="Calibri"/>
              </a:rPr>
              <a:t>trust</a:t>
            </a:r>
            <a:r>
              <a:rPr lang="en-US" sz="2200" b="1" spc="-10" dirty="0" smtClean="0">
                <a:cs typeface="Calibri"/>
              </a:rPr>
              <a:t>,</a:t>
            </a:r>
            <a:r>
              <a:rPr lang="en-US" sz="2200" b="1" spc="-10" dirty="0">
                <a:cs typeface="Calibri"/>
              </a:rPr>
              <a:t> fr</a:t>
            </a:r>
            <a:r>
              <a:rPr lang="en-US" sz="2200" b="1" spc="5" dirty="0">
                <a:cs typeface="Calibri"/>
              </a:rPr>
              <a:t>i</a:t>
            </a:r>
            <a:r>
              <a:rPr lang="en-US" sz="2200" b="1" spc="-10" dirty="0">
                <a:cs typeface="Calibri"/>
              </a:rPr>
              <a:t>en</a:t>
            </a:r>
            <a:r>
              <a:rPr lang="en-US" sz="2200" b="1" spc="-15" dirty="0">
                <a:cs typeface="Calibri"/>
              </a:rPr>
              <a:t>d</a:t>
            </a:r>
            <a:r>
              <a:rPr lang="en-US" sz="2200" b="1" dirty="0">
                <a:cs typeface="Calibri"/>
              </a:rPr>
              <a:t>s</a:t>
            </a:r>
            <a:r>
              <a:rPr lang="en-US" sz="2200" b="1" spc="-5" dirty="0">
                <a:cs typeface="Calibri"/>
              </a:rPr>
              <a:t>hi</a:t>
            </a:r>
            <a:r>
              <a:rPr lang="en-US" sz="2200" b="1" spc="-15" dirty="0">
                <a:cs typeface="Calibri"/>
              </a:rPr>
              <a:t>p</a:t>
            </a:r>
            <a:r>
              <a:rPr lang="en-US" sz="2200" b="1" spc="-5" dirty="0">
                <a:cs typeface="Calibri"/>
              </a:rPr>
              <a:t>,</a:t>
            </a:r>
            <a:r>
              <a:rPr lang="en-US" sz="2200" b="1" dirty="0">
                <a:cs typeface="Calibri"/>
              </a:rPr>
              <a:t>	</a:t>
            </a:r>
            <a:r>
              <a:rPr lang="en-US" sz="2200" b="1" spc="-5" dirty="0" smtClean="0">
                <a:cs typeface="Calibri"/>
              </a:rPr>
              <a:t>a</a:t>
            </a:r>
            <a:r>
              <a:rPr lang="en-US" sz="2200" b="1" spc="-15" dirty="0" smtClean="0">
                <a:cs typeface="Calibri"/>
              </a:rPr>
              <a:t>n</a:t>
            </a:r>
            <a:r>
              <a:rPr lang="en-US" sz="2200" b="1" spc="-5" dirty="0" smtClean="0">
                <a:cs typeface="Calibri"/>
              </a:rPr>
              <a:t>d </a:t>
            </a:r>
            <a:r>
              <a:rPr sz="2200" b="1" spc="-5" dirty="0" smtClean="0">
                <a:latin typeface="Calibri"/>
                <a:cs typeface="Calibri"/>
              </a:rPr>
              <a:t>unselfishness</a:t>
            </a:r>
            <a:r>
              <a:rPr sz="2200" b="1" spc="-5" dirty="0">
                <a:latin typeface="Calibri"/>
                <a:cs typeface="Calibri"/>
              </a:rPr>
              <a:t>. </a:t>
            </a:r>
            <a:r>
              <a:rPr sz="2200" b="1" spc="-10" dirty="0">
                <a:latin typeface="Calibri"/>
                <a:cs typeface="Calibri"/>
              </a:rPr>
              <a:t>First </a:t>
            </a:r>
            <a:r>
              <a:rPr sz="2200" b="1" spc="-5" dirty="0">
                <a:latin typeface="Calibri"/>
                <a:cs typeface="Calibri"/>
              </a:rPr>
              <a:t>of all, </a:t>
            </a:r>
            <a:r>
              <a:rPr sz="2200" b="1" spc="-10" dirty="0">
                <a:latin typeface="Calibri"/>
                <a:cs typeface="Calibri"/>
              </a:rPr>
              <a:t>love </a:t>
            </a:r>
            <a:r>
              <a:rPr sz="2200" b="1" spc="-5" dirty="0">
                <a:latin typeface="Calibri"/>
                <a:cs typeface="Calibri"/>
              </a:rPr>
              <a:t>means </a:t>
            </a:r>
            <a:r>
              <a:rPr sz="2200" b="1" spc="-10" dirty="0">
                <a:latin typeface="Calibri"/>
                <a:cs typeface="Calibri"/>
              </a:rPr>
              <a:t>trust </a:t>
            </a:r>
            <a:r>
              <a:rPr sz="2200" b="1" spc="-5" dirty="0">
                <a:latin typeface="Calibri"/>
                <a:cs typeface="Calibri"/>
              </a:rPr>
              <a:t>because </a:t>
            </a:r>
            <a:r>
              <a:rPr sz="2200" b="1" spc="-10" dirty="0">
                <a:latin typeface="Calibri"/>
                <a:cs typeface="Calibri"/>
              </a:rPr>
              <a:t>when </a:t>
            </a:r>
            <a:r>
              <a:rPr sz="2200" b="1" spc="-15" dirty="0">
                <a:latin typeface="Calibri"/>
                <a:cs typeface="Calibri"/>
              </a:rPr>
              <a:t>you </a:t>
            </a:r>
            <a:r>
              <a:rPr sz="2200" b="1" spc="-10" dirty="0">
                <a:latin typeface="Calibri"/>
                <a:cs typeface="Calibri"/>
              </a:rPr>
              <a:t>trust  </a:t>
            </a:r>
            <a:r>
              <a:rPr sz="2200" b="1" spc="-5" dirty="0">
                <a:latin typeface="Calibri"/>
                <a:cs typeface="Calibri"/>
              </a:rPr>
              <a:t>someone, </a:t>
            </a:r>
            <a:r>
              <a:rPr sz="2200" b="1" spc="-10" dirty="0">
                <a:latin typeface="Calibri"/>
                <a:cs typeface="Calibri"/>
              </a:rPr>
              <a:t>you can </a:t>
            </a:r>
            <a:r>
              <a:rPr sz="2200" b="1" spc="-15" dirty="0">
                <a:latin typeface="Calibri"/>
                <a:cs typeface="Calibri"/>
              </a:rPr>
              <a:t>talk to </a:t>
            </a:r>
            <a:r>
              <a:rPr sz="2200" b="1" spc="-5" dirty="0">
                <a:latin typeface="Calibri"/>
                <a:cs typeface="Calibri"/>
              </a:rPr>
              <a:t>him/her about </a:t>
            </a:r>
            <a:r>
              <a:rPr sz="2200" b="1" spc="-10" dirty="0">
                <a:latin typeface="Calibri"/>
                <a:cs typeface="Calibri"/>
              </a:rPr>
              <a:t>anything. </a:t>
            </a:r>
            <a:r>
              <a:rPr sz="2200" b="1" spc="-15" dirty="0">
                <a:latin typeface="Calibri"/>
                <a:cs typeface="Calibri"/>
              </a:rPr>
              <a:t>For </a:t>
            </a:r>
            <a:r>
              <a:rPr sz="2200" b="1" spc="-10" dirty="0">
                <a:latin typeface="Calibri"/>
                <a:cs typeface="Calibri"/>
              </a:rPr>
              <a:t>example, </a:t>
            </a:r>
            <a:r>
              <a:rPr sz="2200" b="1" spc="-5" dirty="0">
                <a:latin typeface="Calibri"/>
                <a:cs typeface="Calibri"/>
              </a:rPr>
              <a:t>I  </a:t>
            </a:r>
            <a:r>
              <a:rPr sz="2200" b="1" spc="-10" dirty="0">
                <a:latin typeface="Calibri"/>
                <a:cs typeface="Calibri"/>
              </a:rPr>
              <a:t>trust </a:t>
            </a:r>
            <a:r>
              <a:rPr sz="2200" b="1" spc="-25" dirty="0">
                <a:latin typeface="Calibri"/>
                <a:cs typeface="Calibri"/>
              </a:rPr>
              <a:t>my </a:t>
            </a:r>
            <a:r>
              <a:rPr sz="2200" b="1" spc="-5" dirty="0">
                <a:latin typeface="Calibri"/>
                <a:cs typeface="Calibri"/>
              </a:rPr>
              <a:t>girlfriend 100%. It is because I </a:t>
            </a:r>
            <a:r>
              <a:rPr sz="2200" b="1" spc="-10" dirty="0">
                <a:latin typeface="Calibri"/>
                <a:cs typeface="Calibri"/>
              </a:rPr>
              <a:t>trust </a:t>
            </a:r>
            <a:r>
              <a:rPr sz="2200" b="1" dirty="0">
                <a:latin typeface="Calibri"/>
                <a:cs typeface="Calibri"/>
              </a:rPr>
              <a:t>her </a:t>
            </a:r>
            <a:r>
              <a:rPr sz="2200" b="1" spc="-10" dirty="0">
                <a:latin typeface="Calibri"/>
                <a:cs typeface="Calibri"/>
              </a:rPr>
              <a:t>that </a:t>
            </a:r>
            <a:r>
              <a:rPr sz="2200" b="1" spc="-5" dirty="0">
                <a:latin typeface="Calibri"/>
                <a:cs typeface="Calibri"/>
              </a:rPr>
              <a:t>I know I </a:t>
            </a:r>
            <a:r>
              <a:rPr sz="2200" b="1" spc="-10" dirty="0">
                <a:latin typeface="Calibri"/>
                <a:cs typeface="Calibri"/>
              </a:rPr>
              <a:t>can </a:t>
            </a:r>
            <a:r>
              <a:rPr sz="2200" b="1" spc="-15" dirty="0">
                <a:latin typeface="Calibri"/>
                <a:cs typeface="Calibri"/>
              </a:rPr>
              <a:t>tell  </a:t>
            </a:r>
            <a:r>
              <a:rPr sz="2200" b="1" spc="-5" dirty="0">
                <a:latin typeface="Calibri"/>
                <a:cs typeface="Calibri"/>
              </a:rPr>
              <a:t>her anything, </a:t>
            </a:r>
            <a:r>
              <a:rPr sz="2200" b="1" spc="-10" dirty="0">
                <a:latin typeface="Calibri"/>
                <a:cs typeface="Calibri"/>
              </a:rPr>
              <a:t>and that </a:t>
            </a:r>
            <a:r>
              <a:rPr sz="2200" b="1" spc="-5" dirty="0">
                <a:latin typeface="Calibri"/>
                <a:cs typeface="Calibri"/>
              </a:rPr>
              <a:t>is </a:t>
            </a:r>
            <a:r>
              <a:rPr sz="2200" b="1" spc="-20" dirty="0">
                <a:latin typeface="Calibri"/>
                <a:cs typeface="Calibri"/>
              </a:rPr>
              <a:t>why </a:t>
            </a:r>
            <a:r>
              <a:rPr sz="2200" b="1" spc="-5" dirty="0">
                <a:latin typeface="Calibri"/>
                <a:cs typeface="Calibri"/>
              </a:rPr>
              <a:t>I </a:t>
            </a:r>
            <a:r>
              <a:rPr sz="2200" b="1" spc="-15" dirty="0">
                <a:latin typeface="Calibri"/>
                <a:cs typeface="Calibri"/>
              </a:rPr>
              <a:t>love </a:t>
            </a:r>
            <a:r>
              <a:rPr sz="2200" b="1" spc="-50" dirty="0">
                <a:latin typeface="Calibri"/>
                <a:cs typeface="Calibri"/>
              </a:rPr>
              <a:t>her. </a:t>
            </a:r>
            <a:r>
              <a:rPr sz="2200" b="1" spc="-5" dirty="0">
                <a:latin typeface="Calibri"/>
                <a:cs typeface="Calibri"/>
              </a:rPr>
              <a:t>Furthermore, I </a:t>
            </a:r>
            <a:r>
              <a:rPr sz="2200" b="1" spc="-10" dirty="0">
                <a:latin typeface="Calibri"/>
                <a:cs typeface="Calibri"/>
              </a:rPr>
              <a:t>believe that  love </a:t>
            </a:r>
            <a:r>
              <a:rPr sz="2200" b="1" spc="-5" dirty="0">
                <a:latin typeface="Calibri"/>
                <a:cs typeface="Calibri"/>
              </a:rPr>
              <a:t>means friendship because </a:t>
            </a:r>
            <a:r>
              <a:rPr sz="2200" b="1" spc="-10" dirty="0">
                <a:latin typeface="Calibri"/>
                <a:cs typeface="Calibri"/>
              </a:rPr>
              <a:t>the </a:t>
            </a:r>
            <a:r>
              <a:rPr sz="2200" b="1" spc="-5" dirty="0">
                <a:latin typeface="Calibri"/>
                <a:cs typeface="Calibri"/>
              </a:rPr>
              <a:t>people </a:t>
            </a:r>
            <a:r>
              <a:rPr sz="2200" b="1" spc="-10" dirty="0">
                <a:latin typeface="Calibri"/>
                <a:cs typeface="Calibri"/>
              </a:rPr>
              <a:t>who </a:t>
            </a:r>
            <a:r>
              <a:rPr sz="2200" b="1" spc="-15" dirty="0">
                <a:latin typeface="Calibri"/>
                <a:cs typeface="Calibri"/>
              </a:rPr>
              <a:t>you </a:t>
            </a:r>
            <a:r>
              <a:rPr sz="2200" b="1" spc="-5" dirty="0">
                <a:latin typeface="Calibri"/>
                <a:cs typeface="Calibri"/>
              </a:rPr>
              <a:t>spend time with  </a:t>
            </a:r>
            <a:r>
              <a:rPr sz="2200" b="1" spc="-10" dirty="0">
                <a:latin typeface="Calibri"/>
                <a:cs typeface="Calibri"/>
              </a:rPr>
              <a:t>are your </a:t>
            </a:r>
            <a:r>
              <a:rPr sz="2200" b="1" spc="-5" dirty="0">
                <a:latin typeface="Calibri"/>
                <a:cs typeface="Calibri"/>
              </a:rPr>
              <a:t>friends, </a:t>
            </a:r>
            <a:r>
              <a:rPr sz="2200" b="1" spc="-10" dirty="0">
                <a:latin typeface="Calibri"/>
                <a:cs typeface="Calibri"/>
              </a:rPr>
              <a:t>and </a:t>
            </a:r>
            <a:r>
              <a:rPr sz="2200" b="1" dirty="0">
                <a:latin typeface="Calibri"/>
                <a:cs typeface="Calibri"/>
              </a:rPr>
              <a:t>if </a:t>
            </a:r>
            <a:r>
              <a:rPr sz="2200" b="1" spc="-15" dirty="0">
                <a:latin typeface="Calibri"/>
                <a:cs typeface="Calibri"/>
              </a:rPr>
              <a:t>you </a:t>
            </a:r>
            <a:r>
              <a:rPr sz="2200" b="1" dirty="0">
                <a:latin typeface="Calibri"/>
                <a:cs typeface="Calibri"/>
              </a:rPr>
              <a:t>do </a:t>
            </a:r>
            <a:r>
              <a:rPr sz="2200" b="1" spc="-5" dirty="0">
                <a:latin typeface="Calibri"/>
                <a:cs typeface="Calibri"/>
              </a:rPr>
              <a:t>not love them, </a:t>
            </a:r>
            <a:r>
              <a:rPr sz="2200" b="1" dirty="0">
                <a:latin typeface="Calibri"/>
                <a:cs typeface="Calibri"/>
              </a:rPr>
              <a:t>then </a:t>
            </a:r>
            <a:r>
              <a:rPr sz="2200" b="1" spc="-20" dirty="0">
                <a:latin typeface="Calibri"/>
                <a:cs typeface="Calibri"/>
              </a:rPr>
              <a:t>why </a:t>
            </a:r>
            <a:r>
              <a:rPr sz="2200" b="1" spc="-10" dirty="0">
                <a:latin typeface="Calibri"/>
                <a:cs typeface="Calibri"/>
              </a:rPr>
              <a:t>would </a:t>
            </a:r>
            <a:r>
              <a:rPr sz="2200" b="1" spc="-15" dirty="0">
                <a:latin typeface="Calibri"/>
                <a:cs typeface="Calibri"/>
              </a:rPr>
              <a:t>you  </a:t>
            </a:r>
            <a:r>
              <a:rPr sz="2200" b="1" spc="-5" dirty="0">
                <a:latin typeface="Calibri"/>
                <a:cs typeface="Calibri"/>
              </a:rPr>
              <a:t>hang out with them? </a:t>
            </a:r>
            <a:r>
              <a:rPr sz="2200" b="1" spc="-95" dirty="0">
                <a:latin typeface="Calibri"/>
                <a:cs typeface="Calibri"/>
              </a:rPr>
              <a:t>To </a:t>
            </a:r>
            <a:r>
              <a:rPr sz="2200" b="1" spc="-15" dirty="0">
                <a:latin typeface="Calibri"/>
                <a:cs typeface="Calibri"/>
              </a:rPr>
              <a:t>illustrate, </a:t>
            </a:r>
            <a:r>
              <a:rPr sz="2200" b="1" spc="-5" dirty="0">
                <a:latin typeface="Calibri"/>
                <a:cs typeface="Calibri"/>
              </a:rPr>
              <a:t>I </a:t>
            </a:r>
            <a:r>
              <a:rPr sz="2200" b="1" spc="-10" dirty="0">
                <a:latin typeface="Calibri"/>
                <a:cs typeface="Calibri"/>
              </a:rPr>
              <a:t>love </a:t>
            </a:r>
            <a:r>
              <a:rPr sz="2200" b="1" spc="-25" dirty="0">
                <a:latin typeface="Calibri"/>
                <a:cs typeface="Calibri"/>
              </a:rPr>
              <a:t>my </a:t>
            </a:r>
            <a:r>
              <a:rPr sz="2200" b="1" spc="-10" dirty="0">
                <a:latin typeface="Calibri"/>
                <a:cs typeface="Calibri"/>
              </a:rPr>
              <a:t>two best </a:t>
            </a:r>
            <a:r>
              <a:rPr sz="2200" b="1" spc="-5" dirty="0">
                <a:latin typeface="Calibri"/>
                <a:cs typeface="Calibri"/>
              </a:rPr>
              <a:t>friends because  </a:t>
            </a:r>
            <a:r>
              <a:rPr sz="2200" b="1" spc="-15" dirty="0">
                <a:latin typeface="Calibri"/>
                <a:cs typeface="Calibri"/>
              </a:rPr>
              <a:t>they are </a:t>
            </a:r>
            <a:r>
              <a:rPr sz="2200" b="1" spc="-20" dirty="0">
                <a:latin typeface="Calibri"/>
                <a:cs typeface="Calibri"/>
              </a:rPr>
              <a:t>like </a:t>
            </a:r>
            <a:r>
              <a:rPr sz="2200" b="1" spc="-10" dirty="0">
                <a:latin typeface="Calibri"/>
                <a:cs typeface="Calibri"/>
              </a:rPr>
              <a:t>brothers </a:t>
            </a:r>
            <a:r>
              <a:rPr sz="2200" b="1" spc="-15" dirty="0">
                <a:latin typeface="Calibri"/>
                <a:cs typeface="Calibri"/>
              </a:rPr>
              <a:t>to </a:t>
            </a:r>
            <a:r>
              <a:rPr sz="2200" b="1" spc="-5" dirty="0">
                <a:latin typeface="Calibri"/>
                <a:cs typeface="Calibri"/>
              </a:rPr>
              <a:t>me. </a:t>
            </a:r>
            <a:r>
              <a:rPr sz="2200" b="1" spc="-50" dirty="0">
                <a:latin typeface="Calibri"/>
                <a:cs typeface="Calibri"/>
              </a:rPr>
              <a:t>We </a:t>
            </a:r>
            <a:r>
              <a:rPr sz="2200" b="1" spc="-10" dirty="0">
                <a:latin typeface="Calibri"/>
                <a:cs typeface="Calibri"/>
              </a:rPr>
              <a:t>are </a:t>
            </a:r>
            <a:r>
              <a:rPr sz="2200" b="1" spc="-20" dirty="0">
                <a:latin typeface="Calibri"/>
                <a:cs typeface="Calibri"/>
              </a:rPr>
              <a:t>always </a:t>
            </a:r>
            <a:r>
              <a:rPr sz="2200" b="1" spc="-5" dirty="0">
                <a:latin typeface="Calibri"/>
                <a:cs typeface="Calibri"/>
              </a:rPr>
              <a:t>laughing </a:t>
            </a:r>
            <a:r>
              <a:rPr sz="2200" b="1" spc="-10" dirty="0">
                <a:latin typeface="Calibri"/>
                <a:cs typeface="Calibri"/>
              </a:rPr>
              <a:t>and protecting  each </a:t>
            </a:r>
            <a:r>
              <a:rPr sz="2200" b="1" spc="-40" dirty="0">
                <a:latin typeface="Calibri"/>
                <a:cs typeface="Calibri"/>
              </a:rPr>
              <a:t>other. </a:t>
            </a:r>
            <a:r>
              <a:rPr sz="2200" b="1" spc="-20" dirty="0">
                <a:latin typeface="Calibri"/>
                <a:cs typeface="Calibri"/>
              </a:rPr>
              <a:t>Finally, </a:t>
            </a:r>
            <a:r>
              <a:rPr sz="2200" b="1" spc="-15" dirty="0">
                <a:latin typeface="Calibri"/>
                <a:cs typeface="Calibri"/>
              </a:rPr>
              <a:t>love </a:t>
            </a:r>
            <a:r>
              <a:rPr sz="2200" b="1" spc="-5" dirty="0">
                <a:latin typeface="Calibri"/>
                <a:cs typeface="Calibri"/>
              </a:rPr>
              <a:t>means unselfishness because </a:t>
            </a:r>
            <a:r>
              <a:rPr sz="2200" b="1" spc="-10" dirty="0">
                <a:latin typeface="Calibri"/>
                <a:cs typeface="Calibri"/>
              </a:rPr>
              <a:t>when </a:t>
            </a:r>
            <a:r>
              <a:rPr sz="2200" b="1" spc="-15" dirty="0">
                <a:latin typeface="Calibri"/>
                <a:cs typeface="Calibri"/>
              </a:rPr>
              <a:t>you </a:t>
            </a:r>
            <a:r>
              <a:rPr sz="2200" b="1" spc="-10" dirty="0">
                <a:latin typeface="Calibri"/>
                <a:cs typeface="Calibri"/>
              </a:rPr>
              <a:t>love  </a:t>
            </a:r>
            <a:r>
              <a:rPr sz="2200" b="1" spc="-5" dirty="0">
                <a:latin typeface="Calibri"/>
                <a:cs typeface="Calibri"/>
              </a:rPr>
              <a:t>someone and </a:t>
            </a:r>
            <a:r>
              <a:rPr sz="2200" b="1" spc="-10" dirty="0">
                <a:latin typeface="Calibri"/>
                <a:cs typeface="Calibri"/>
              </a:rPr>
              <a:t>they love </a:t>
            </a:r>
            <a:r>
              <a:rPr sz="2200" b="1" spc="-15" dirty="0">
                <a:latin typeface="Calibri"/>
                <a:cs typeface="Calibri"/>
              </a:rPr>
              <a:t>you </a:t>
            </a:r>
            <a:r>
              <a:rPr sz="2200" b="1" spc="-5" dirty="0">
                <a:latin typeface="Calibri"/>
                <a:cs typeface="Calibri"/>
              </a:rPr>
              <a:t>back, there should </a:t>
            </a:r>
            <a:r>
              <a:rPr sz="2200" b="1" spc="-15" dirty="0">
                <a:latin typeface="Calibri"/>
                <a:cs typeface="Calibri"/>
              </a:rPr>
              <a:t>always </a:t>
            </a:r>
            <a:r>
              <a:rPr sz="2200" b="1" spc="-5" dirty="0">
                <a:latin typeface="Calibri"/>
                <a:cs typeface="Calibri"/>
              </a:rPr>
              <a:t>be sharing. </a:t>
            </a:r>
            <a:r>
              <a:rPr sz="2200" b="1" spc="-15" dirty="0">
                <a:latin typeface="Calibri"/>
                <a:cs typeface="Calibri"/>
              </a:rPr>
              <a:t>For  </a:t>
            </a:r>
            <a:r>
              <a:rPr sz="2200" b="1" spc="-10" dirty="0">
                <a:latin typeface="Calibri"/>
                <a:cs typeface="Calibri"/>
              </a:rPr>
              <a:t>instance, </a:t>
            </a:r>
            <a:r>
              <a:rPr sz="2200" b="1" spc="-25" dirty="0">
                <a:latin typeface="Calibri"/>
                <a:cs typeface="Calibri"/>
              </a:rPr>
              <a:t>my </a:t>
            </a:r>
            <a:r>
              <a:rPr sz="2200" b="1" spc="-5" dirty="0">
                <a:latin typeface="Calibri"/>
                <a:cs typeface="Calibri"/>
              </a:rPr>
              <a:t>next-door </a:t>
            </a:r>
            <a:r>
              <a:rPr sz="2200" b="1" spc="-10" dirty="0">
                <a:latin typeface="Calibri"/>
                <a:cs typeface="Calibri"/>
              </a:rPr>
              <a:t>neighbor’s </a:t>
            </a:r>
            <a:r>
              <a:rPr sz="2200" b="1" spc="-15" dirty="0">
                <a:latin typeface="Calibri"/>
                <a:cs typeface="Calibri"/>
              </a:rPr>
              <a:t>wife </a:t>
            </a:r>
            <a:r>
              <a:rPr sz="2200" b="1" spc="-10" dirty="0">
                <a:latin typeface="Calibri"/>
                <a:cs typeface="Calibri"/>
              </a:rPr>
              <a:t>never </a:t>
            </a:r>
            <a:r>
              <a:rPr sz="2200" b="1" spc="-5" dirty="0">
                <a:latin typeface="Calibri"/>
                <a:cs typeface="Calibri"/>
              </a:rPr>
              <a:t>shares </a:t>
            </a:r>
            <a:r>
              <a:rPr sz="2200" b="1" spc="-10" dirty="0">
                <a:latin typeface="Calibri"/>
                <a:cs typeface="Calibri"/>
              </a:rPr>
              <a:t>anything with  </a:t>
            </a:r>
            <a:r>
              <a:rPr sz="2200" b="1" spc="-5" dirty="0">
                <a:latin typeface="Calibri"/>
                <a:cs typeface="Calibri"/>
              </a:rPr>
              <a:t>her husband, such as </a:t>
            </a:r>
            <a:r>
              <a:rPr sz="2200" b="1" spc="-10" dirty="0">
                <a:latin typeface="Calibri"/>
                <a:cs typeface="Calibri"/>
              </a:rPr>
              <a:t>food, drinks, </a:t>
            </a:r>
            <a:r>
              <a:rPr sz="2200" b="1" spc="-5" dirty="0">
                <a:latin typeface="Calibri"/>
                <a:cs typeface="Calibri"/>
              </a:rPr>
              <a:t>possessions, </a:t>
            </a:r>
            <a:r>
              <a:rPr sz="2200" b="1" spc="-15" dirty="0">
                <a:latin typeface="Calibri"/>
                <a:cs typeface="Calibri"/>
              </a:rPr>
              <a:t>etc. </a:t>
            </a:r>
            <a:r>
              <a:rPr sz="2200" b="1" spc="-5" dirty="0">
                <a:latin typeface="Calibri"/>
                <a:cs typeface="Calibri"/>
              </a:rPr>
              <a:t>I </a:t>
            </a:r>
            <a:r>
              <a:rPr sz="2200" b="1" spc="-10" dirty="0">
                <a:latin typeface="Calibri"/>
                <a:cs typeface="Calibri"/>
              </a:rPr>
              <a:t>sure </a:t>
            </a:r>
            <a:r>
              <a:rPr sz="2200" b="1" dirty="0">
                <a:latin typeface="Calibri"/>
                <a:cs typeface="Calibri"/>
              </a:rPr>
              <a:t>do </a:t>
            </a:r>
            <a:r>
              <a:rPr sz="2200" b="1" spc="-5" dirty="0">
                <a:latin typeface="Calibri"/>
                <a:cs typeface="Calibri"/>
              </a:rPr>
              <a:t>not see  a whole </a:t>
            </a:r>
            <a:r>
              <a:rPr sz="2200" b="1" dirty="0">
                <a:latin typeface="Calibri"/>
                <a:cs typeface="Calibri"/>
              </a:rPr>
              <a:t>lot of </a:t>
            </a:r>
            <a:r>
              <a:rPr sz="2200" b="1" spc="-15" dirty="0">
                <a:latin typeface="Calibri"/>
                <a:cs typeface="Calibri"/>
              </a:rPr>
              <a:t>love </a:t>
            </a:r>
            <a:r>
              <a:rPr sz="2200" b="1" spc="-5" dirty="0">
                <a:latin typeface="Calibri"/>
                <a:cs typeface="Calibri"/>
              </a:rPr>
              <a:t>there. </a:t>
            </a:r>
            <a:r>
              <a:rPr sz="2200" b="1" spc="-15" dirty="0">
                <a:latin typeface="Calibri"/>
                <a:cs typeface="Calibri"/>
              </a:rPr>
              <a:t>For </a:t>
            </a:r>
            <a:r>
              <a:rPr sz="2200" b="1" spc="-5" dirty="0">
                <a:latin typeface="Calibri"/>
                <a:cs typeface="Calibri"/>
              </a:rPr>
              <a:t>me, </a:t>
            </a:r>
            <a:r>
              <a:rPr sz="2200" b="1" spc="-10" dirty="0">
                <a:latin typeface="Calibri"/>
                <a:cs typeface="Calibri"/>
              </a:rPr>
              <a:t>love </a:t>
            </a:r>
            <a:r>
              <a:rPr sz="2200" b="1" spc="-5" dirty="0">
                <a:latin typeface="Calibri"/>
                <a:cs typeface="Calibri"/>
              </a:rPr>
              <a:t>means </a:t>
            </a:r>
            <a:r>
              <a:rPr sz="2200" b="1" spc="-20" dirty="0">
                <a:latin typeface="Calibri"/>
                <a:cs typeface="Calibri"/>
              </a:rPr>
              <a:t>belief, </a:t>
            </a:r>
            <a:r>
              <a:rPr sz="2200" b="1" spc="-5" dirty="0">
                <a:latin typeface="Calibri"/>
                <a:cs typeface="Calibri"/>
              </a:rPr>
              <a:t>companionship  </a:t>
            </a:r>
            <a:r>
              <a:rPr sz="2200" b="1" spc="-10" dirty="0">
                <a:latin typeface="Calibri"/>
                <a:cs typeface="Calibri"/>
              </a:rPr>
              <a:t>and</a:t>
            </a:r>
            <a:r>
              <a:rPr sz="2200" b="1" dirty="0">
                <a:latin typeface="Calibri"/>
                <a:cs typeface="Calibri"/>
              </a:rPr>
              <a:t> </a:t>
            </a:r>
            <a:r>
              <a:rPr sz="2200" b="1" spc="-10" dirty="0">
                <a:latin typeface="Calibri"/>
                <a:cs typeface="Calibri"/>
              </a:rPr>
              <a:t>altruistic.</a:t>
            </a:r>
            <a:endParaRPr sz="2200" dirty="0">
              <a:latin typeface="Calibri"/>
              <a:cs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1000" y="306682"/>
            <a:ext cx="7924800" cy="750847"/>
          </a:xfrm>
          <a:prstGeom prst="rect">
            <a:avLst/>
          </a:prstGeom>
        </p:spPr>
        <p:txBody>
          <a:bodyPr vert="horz" wrap="square" lIns="0" tIns="12065" rIns="0" bIns="0" rtlCol="0">
            <a:spAutoFit/>
          </a:bodyPr>
          <a:lstStyle/>
          <a:p>
            <a:pPr marL="12700">
              <a:lnSpc>
                <a:spcPct val="100000"/>
              </a:lnSpc>
              <a:spcBef>
                <a:spcPts val="95"/>
              </a:spcBef>
            </a:pPr>
            <a:r>
              <a:rPr spc="-5" dirty="0"/>
              <a:t>Understanding</a:t>
            </a:r>
            <a:r>
              <a:rPr spc="10" dirty="0"/>
              <a:t> </a:t>
            </a:r>
            <a:r>
              <a:rPr spc="-5" dirty="0"/>
              <a:t>Paragraphs</a:t>
            </a:r>
          </a:p>
        </p:txBody>
      </p:sp>
      <p:sp>
        <p:nvSpPr>
          <p:cNvPr id="4" name="object 4"/>
          <p:cNvSpPr txBox="1"/>
          <p:nvPr/>
        </p:nvSpPr>
        <p:spPr>
          <a:xfrm>
            <a:off x="535940" y="1097102"/>
            <a:ext cx="8037195" cy="5272597"/>
          </a:xfrm>
          <a:prstGeom prst="rect">
            <a:avLst/>
          </a:prstGeom>
        </p:spPr>
        <p:txBody>
          <a:bodyPr vert="horz" wrap="square" lIns="0" tIns="13335" rIns="0" bIns="0" rtlCol="0">
            <a:spAutoFit/>
          </a:bodyPr>
          <a:lstStyle/>
          <a:p>
            <a:pPr marL="585470">
              <a:lnSpc>
                <a:spcPct val="100000"/>
              </a:lnSpc>
              <a:spcBef>
                <a:spcPts val="105"/>
              </a:spcBef>
            </a:pPr>
            <a:r>
              <a:rPr sz="3200" b="1" spc="-25" dirty="0">
                <a:solidFill>
                  <a:srgbClr val="2A5A05"/>
                </a:solidFill>
                <a:latin typeface="Times New Roman"/>
                <a:cs typeface="Times New Roman"/>
              </a:rPr>
              <a:t>Let’s </a:t>
            </a:r>
            <a:r>
              <a:rPr sz="3200" b="1" spc="-5" dirty="0">
                <a:solidFill>
                  <a:srgbClr val="2A5A05"/>
                </a:solidFill>
                <a:latin typeface="Times New Roman"/>
                <a:cs typeface="Times New Roman"/>
              </a:rPr>
              <a:t>seen </a:t>
            </a:r>
            <a:r>
              <a:rPr sz="3200" b="1" dirty="0">
                <a:solidFill>
                  <a:srgbClr val="2A5A05"/>
                </a:solidFill>
                <a:latin typeface="Times New Roman"/>
                <a:cs typeface="Times New Roman"/>
              </a:rPr>
              <a:t>a </a:t>
            </a:r>
            <a:r>
              <a:rPr sz="3200" b="1" spc="-5" dirty="0">
                <a:solidFill>
                  <a:srgbClr val="2A5A05"/>
                </a:solidFill>
                <a:latin typeface="Times New Roman"/>
                <a:cs typeface="Times New Roman"/>
              </a:rPr>
              <a:t>few</a:t>
            </a:r>
            <a:r>
              <a:rPr sz="3200" b="1" spc="5" dirty="0">
                <a:solidFill>
                  <a:srgbClr val="2A5A05"/>
                </a:solidFill>
                <a:latin typeface="Times New Roman"/>
                <a:cs typeface="Times New Roman"/>
              </a:rPr>
              <a:t> </a:t>
            </a:r>
            <a:r>
              <a:rPr sz="3200" b="1" dirty="0">
                <a:solidFill>
                  <a:srgbClr val="2A5A05"/>
                </a:solidFill>
                <a:latin typeface="Times New Roman"/>
                <a:cs typeface="Times New Roman"/>
              </a:rPr>
              <a:t>examples.</a:t>
            </a:r>
            <a:endParaRPr sz="3200" dirty="0">
              <a:latin typeface="Times New Roman"/>
              <a:cs typeface="Times New Roman"/>
            </a:endParaRPr>
          </a:p>
          <a:p>
            <a:pPr marL="355600" indent="-342900">
              <a:lnSpc>
                <a:spcPct val="100000"/>
              </a:lnSpc>
              <a:spcBef>
                <a:spcPts val="150"/>
              </a:spcBef>
              <a:buFont typeface="Arial"/>
              <a:buChar char="•"/>
              <a:tabLst>
                <a:tab pos="354965" algn="l"/>
                <a:tab pos="355600" algn="l"/>
              </a:tabLst>
            </a:pPr>
            <a:endParaRPr lang="en-US" sz="3200" b="1" spc="-5" dirty="0" smtClean="0">
              <a:solidFill>
                <a:srgbClr val="4F6128"/>
              </a:solidFill>
              <a:latin typeface="Calibri"/>
              <a:cs typeface="Calibri"/>
            </a:endParaRPr>
          </a:p>
          <a:p>
            <a:pPr marL="355600" indent="-342900">
              <a:lnSpc>
                <a:spcPct val="100000"/>
              </a:lnSpc>
              <a:spcBef>
                <a:spcPts val="150"/>
              </a:spcBef>
              <a:buFont typeface="Arial"/>
              <a:buChar char="•"/>
              <a:tabLst>
                <a:tab pos="354965" algn="l"/>
                <a:tab pos="355600" algn="l"/>
              </a:tabLst>
            </a:pPr>
            <a:r>
              <a:rPr sz="3200" b="1" spc="-5" dirty="0" smtClean="0">
                <a:solidFill>
                  <a:srgbClr val="4F6128"/>
                </a:solidFill>
                <a:latin typeface="Calibri"/>
                <a:cs typeface="Calibri"/>
              </a:rPr>
              <a:t>The </a:t>
            </a:r>
            <a:r>
              <a:rPr sz="3200" b="1" dirty="0">
                <a:solidFill>
                  <a:srgbClr val="4F6128"/>
                </a:solidFill>
                <a:latin typeface="Calibri"/>
                <a:cs typeface="Calibri"/>
              </a:rPr>
              <a:t>name of a thing with </a:t>
            </a:r>
            <a:r>
              <a:rPr sz="3200" b="1" spc="-15" dirty="0">
                <a:solidFill>
                  <a:srgbClr val="4F6128"/>
                </a:solidFill>
                <a:latin typeface="Calibri"/>
                <a:cs typeface="Calibri"/>
              </a:rPr>
              <a:t>many</a:t>
            </a:r>
            <a:r>
              <a:rPr sz="3200" b="1" spc="-65" dirty="0">
                <a:solidFill>
                  <a:srgbClr val="4F6128"/>
                </a:solidFill>
                <a:latin typeface="Calibri"/>
                <a:cs typeface="Calibri"/>
              </a:rPr>
              <a:t> </a:t>
            </a:r>
            <a:r>
              <a:rPr sz="3200" b="1" dirty="0">
                <a:solidFill>
                  <a:srgbClr val="4F6128"/>
                </a:solidFill>
                <a:latin typeface="Calibri"/>
                <a:cs typeface="Calibri"/>
              </a:rPr>
              <a:t>parts</a:t>
            </a:r>
            <a:endParaRPr sz="3200" dirty="0">
              <a:latin typeface="Calibri"/>
              <a:cs typeface="Calibri"/>
            </a:endParaRPr>
          </a:p>
          <a:p>
            <a:pPr marL="381000">
              <a:lnSpc>
                <a:spcPct val="100000"/>
              </a:lnSpc>
              <a:spcBef>
                <a:spcPts val="1000"/>
              </a:spcBef>
              <a:tabLst>
                <a:tab pos="1853564" algn="l"/>
                <a:tab pos="3793490" algn="l"/>
              </a:tabLst>
            </a:pPr>
            <a:r>
              <a:rPr sz="2800" b="1" spc="-50" dirty="0">
                <a:solidFill>
                  <a:srgbClr val="4F6128"/>
                </a:solidFill>
                <a:latin typeface="Calibri"/>
                <a:cs typeface="Calibri"/>
              </a:rPr>
              <a:t>Topic:</a:t>
            </a:r>
            <a:r>
              <a:rPr sz="2800" b="1" u="heavy" spc="-50" dirty="0">
                <a:solidFill>
                  <a:srgbClr val="4F6128"/>
                </a:solidFill>
                <a:uFill>
                  <a:solidFill>
                    <a:srgbClr val="4F6128"/>
                  </a:solidFill>
                </a:uFill>
                <a:latin typeface="Calibri"/>
                <a:cs typeface="Calibri"/>
              </a:rPr>
              <a:t> 	</a:t>
            </a:r>
            <a:r>
              <a:rPr sz="2800" u="heavy" spc="-10" dirty="0">
                <a:solidFill>
                  <a:srgbClr val="4F6128"/>
                </a:solidFill>
                <a:uFill>
                  <a:solidFill>
                    <a:srgbClr val="4F6128"/>
                  </a:solidFill>
                </a:uFill>
                <a:latin typeface="Calibri"/>
                <a:cs typeface="Calibri"/>
              </a:rPr>
              <a:t>house	</a:t>
            </a:r>
            <a:endParaRPr sz="2800" dirty="0">
              <a:latin typeface="Calibri"/>
              <a:cs typeface="Calibri"/>
            </a:endParaRPr>
          </a:p>
          <a:p>
            <a:pPr marL="417830">
              <a:lnSpc>
                <a:spcPct val="100000"/>
              </a:lnSpc>
              <a:spcBef>
                <a:spcPts val="695"/>
              </a:spcBef>
            </a:pPr>
            <a:r>
              <a:rPr sz="2800" b="1" spc="-15" dirty="0">
                <a:solidFill>
                  <a:srgbClr val="4F6128"/>
                </a:solidFill>
                <a:latin typeface="Calibri"/>
                <a:cs typeface="Calibri"/>
              </a:rPr>
              <a:t>Parts: </a:t>
            </a:r>
            <a:r>
              <a:rPr sz="2800" spc="-50" dirty="0">
                <a:solidFill>
                  <a:srgbClr val="4F6128"/>
                </a:solidFill>
                <a:latin typeface="Calibri"/>
                <a:cs typeface="Calibri"/>
              </a:rPr>
              <a:t>roof, </a:t>
            </a:r>
            <a:r>
              <a:rPr sz="2800" spc="-10" dirty="0">
                <a:solidFill>
                  <a:srgbClr val="4F6128"/>
                </a:solidFill>
                <a:latin typeface="Calibri"/>
                <a:cs typeface="Calibri"/>
              </a:rPr>
              <a:t>walls, windows, </a:t>
            </a:r>
            <a:r>
              <a:rPr sz="2800" spc="-25" dirty="0">
                <a:solidFill>
                  <a:srgbClr val="4F6128"/>
                </a:solidFill>
                <a:latin typeface="Calibri"/>
                <a:cs typeface="Calibri"/>
              </a:rPr>
              <a:t>stairs,</a:t>
            </a:r>
            <a:r>
              <a:rPr sz="2800" spc="165" dirty="0">
                <a:solidFill>
                  <a:srgbClr val="4F6128"/>
                </a:solidFill>
                <a:latin typeface="Calibri"/>
                <a:cs typeface="Calibri"/>
              </a:rPr>
              <a:t> </a:t>
            </a:r>
            <a:r>
              <a:rPr sz="2800" spc="-20" dirty="0">
                <a:solidFill>
                  <a:srgbClr val="4F6128"/>
                </a:solidFill>
                <a:latin typeface="Calibri"/>
                <a:cs typeface="Calibri"/>
              </a:rPr>
              <a:t>doors</a:t>
            </a:r>
            <a:endParaRPr sz="2800" dirty="0">
              <a:latin typeface="Calibri"/>
              <a:cs typeface="Calibri"/>
            </a:endParaRPr>
          </a:p>
          <a:p>
            <a:pPr marL="355600" marR="5080" indent="-342900">
              <a:lnSpc>
                <a:spcPct val="100000"/>
              </a:lnSpc>
              <a:spcBef>
                <a:spcPts val="585"/>
              </a:spcBef>
              <a:buFont typeface="Arial"/>
              <a:buChar char="•"/>
              <a:tabLst>
                <a:tab pos="354965" algn="l"/>
                <a:tab pos="355600" algn="l"/>
              </a:tabLst>
            </a:pPr>
            <a:r>
              <a:rPr sz="3200" b="1" spc="-5" dirty="0">
                <a:solidFill>
                  <a:srgbClr val="4F6128"/>
                </a:solidFill>
                <a:latin typeface="Calibri"/>
                <a:cs typeface="Calibri"/>
              </a:rPr>
              <a:t>The </a:t>
            </a:r>
            <a:r>
              <a:rPr sz="3200" b="1" dirty="0">
                <a:solidFill>
                  <a:srgbClr val="4F6128"/>
                </a:solidFill>
                <a:latin typeface="Calibri"/>
                <a:cs typeface="Calibri"/>
              </a:rPr>
              <a:t>name of a </a:t>
            </a:r>
            <a:r>
              <a:rPr sz="3200" b="1" spc="-15" dirty="0">
                <a:solidFill>
                  <a:srgbClr val="4F6128"/>
                </a:solidFill>
                <a:latin typeface="Calibri"/>
                <a:cs typeface="Calibri"/>
              </a:rPr>
              <a:t>general </a:t>
            </a:r>
            <a:r>
              <a:rPr sz="3200" b="1" dirty="0">
                <a:solidFill>
                  <a:srgbClr val="4F6128"/>
                </a:solidFill>
                <a:latin typeface="Calibri"/>
                <a:cs typeface="Calibri"/>
              </a:rPr>
              <a:t>idea </a:t>
            </a:r>
            <a:r>
              <a:rPr sz="3200" b="1" spc="-5" dirty="0">
                <a:solidFill>
                  <a:srgbClr val="4F6128"/>
                </a:solidFill>
                <a:latin typeface="Calibri"/>
                <a:cs typeface="Calibri"/>
              </a:rPr>
              <a:t>that </a:t>
            </a:r>
            <a:r>
              <a:rPr sz="3200" b="1" dirty="0">
                <a:solidFill>
                  <a:srgbClr val="4F6128"/>
                </a:solidFill>
                <a:latin typeface="Calibri"/>
                <a:cs typeface="Calibri"/>
              </a:rPr>
              <a:t>include </a:t>
            </a:r>
            <a:r>
              <a:rPr sz="3200" b="1" spc="-10" dirty="0">
                <a:solidFill>
                  <a:srgbClr val="4F6128"/>
                </a:solidFill>
                <a:latin typeface="Calibri"/>
                <a:cs typeface="Calibri"/>
              </a:rPr>
              <a:t>more  </a:t>
            </a:r>
            <a:r>
              <a:rPr sz="3200" b="1" dirty="0">
                <a:solidFill>
                  <a:srgbClr val="4F6128"/>
                </a:solidFill>
                <a:latin typeface="Calibri"/>
                <a:cs typeface="Calibri"/>
              </a:rPr>
              <a:t>specific</a:t>
            </a:r>
            <a:r>
              <a:rPr sz="3200" b="1" spc="-30" dirty="0">
                <a:solidFill>
                  <a:srgbClr val="4F6128"/>
                </a:solidFill>
                <a:latin typeface="Calibri"/>
                <a:cs typeface="Calibri"/>
              </a:rPr>
              <a:t> </a:t>
            </a:r>
            <a:r>
              <a:rPr sz="3200" b="1" dirty="0">
                <a:solidFill>
                  <a:srgbClr val="4F6128"/>
                </a:solidFill>
                <a:latin typeface="Calibri"/>
                <a:cs typeface="Calibri"/>
              </a:rPr>
              <a:t>things</a:t>
            </a:r>
            <a:endParaRPr sz="3200" dirty="0">
              <a:latin typeface="Calibri"/>
              <a:cs typeface="Calibri"/>
            </a:endParaRPr>
          </a:p>
          <a:p>
            <a:pPr marL="381000">
              <a:lnSpc>
                <a:spcPct val="100000"/>
              </a:lnSpc>
              <a:spcBef>
                <a:spcPts val="1005"/>
              </a:spcBef>
              <a:tabLst>
                <a:tab pos="1647825" algn="l"/>
                <a:tab pos="3669665" algn="l"/>
              </a:tabLst>
            </a:pPr>
            <a:r>
              <a:rPr sz="2800" b="1" spc="-45" dirty="0">
                <a:solidFill>
                  <a:srgbClr val="4F6128"/>
                </a:solidFill>
                <a:latin typeface="Calibri"/>
                <a:cs typeface="Calibri"/>
              </a:rPr>
              <a:t>Topic:</a:t>
            </a:r>
            <a:r>
              <a:rPr sz="2800" b="1" u="heavy" spc="-45" dirty="0">
                <a:solidFill>
                  <a:srgbClr val="4F6128"/>
                </a:solidFill>
                <a:uFill>
                  <a:solidFill>
                    <a:srgbClr val="4F6128"/>
                  </a:solidFill>
                </a:uFill>
                <a:latin typeface="Calibri"/>
                <a:cs typeface="Calibri"/>
              </a:rPr>
              <a:t> 	</a:t>
            </a:r>
            <a:r>
              <a:rPr sz="2800" u="heavy" spc="-10" dirty="0">
                <a:solidFill>
                  <a:srgbClr val="4F6128"/>
                </a:solidFill>
                <a:uFill>
                  <a:solidFill>
                    <a:srgbClr val="4F6128"/>
                  </a:solidFill>
                </a:uFill>
                <a:latin typeface="Calibri"/>
                <a:cs typeface="Calibri"/>
              </a:rPr>
              <a:t>Camping	</a:t>
            </a:r>
            <a:endParaRPr sz="2800" dirty="0">
              <a:latin typeface="Calibri"/>
              <a:cs typeface="Calibri"/>
            </a:endParaRPr>
          </a:p>
          <a:p>
            <a:pPr marL="417830" marR="1407795">
              <a:lnSpc>
                <a:spcPct val="117900"/>
              </a:lnSpc>
              <a:spcBef>
                <a:spcPts val="90"/>
              </a:spcBef>
            </a:pPr>
            <a:r>
              <a:rPr sz="2800" b="1" spc="-10" dirty="0">
                <a:solidFill>
                  <a:srgbClr val="4F6128"/>
                </a:solidFill>
                <a:latin typeface="Calibri"/>
                <a:cs typeface="Calibri"/>
              </a:rPr>
              <a:t>Details: </a:t>
            </a:r>
            <a:r>
              <a:rPr sz="2800" spc="-15" dirty="0">
                <a:solidFill>
                  <a:srgbClr val="4F6128"/>
                </a:solidFill>
                <a:latin typeface="Calibri"/>
                <a:cs typeface="Calibri"/>
              </a:rPr>
              <a:t>tent, </a:t>
            </a:r>
            <a:r>
              <a:rPr sz="2800" spc="-10" dirty="0">
                <a:solidFill>
                  <a:srgbClr val="4F6128"/>
                </a:solidFill>
                <a:latin typeface="Calibri"/>
                <a:cs typeface="Calibri"/>
              </a:rPr>
              <a:t>sleeping </a:t>
            </a:r>
            <a:r>
              <a:rPr sz="2800" dirty="0">
                <a:solidFill>
                  <a:srgbClr val="4F6128"/>
                </a:solidFill>
                <a:latin typeface="Calibri"/>
                <a:cs typeface="Calibri"/>
              </a:rPr>
              <a:t>bag, </a:t>
            </a:r>
            <a:r>
              <a:rPr sz="2800" spc="-15" dirty="0">
                <a:solidFill>
                  <a:srgbClr val="4F6128"/>
                </a:solidFill>
                <a:latin typeface="Calibri"/>
                <a:cs typeface="Calibri"/>
              </a:rPr>
              <a:t>campfire, </a:t>
            </a:r>
            <a:r>
              <a:rPr sz="2800" spc="-20" dirty="0">
                <a:solidFill>
                  <a:srgbClr val="4F6128"/>
                </a:solidFill>
                <a:latin typeface="Calibri"/>
                <a:cs typeface="Calibri"/>
              </a:rPr>
              <a:t>water  </a:t>
            </a:r>
            <a:r>
              <a:rPr sz="2800" spc="-10" dirty="0">
                <a:solidFill>
                  <a:srgbClr val="4F6128"/>
                </a:solidFill>
                <a:latin typeface="Calibri"/>
                <a:cs typeface="Calibri"/>
              </a:rPr>
              <a:t>bottle,</a:t>
            </a:r>
            <a:r>
              <a:rPr sz="2800" spc="5" dirty="0">
                <a:solidFill>
                  <a:srgbClr val="4F6128"/>
                </a:solidFill>
                <a:latin typeface="Calibri"/>
                <a:cs typeface="Calibri"/>
              </a:rPr>
              <a:t> </a:t>
            </a:r>
            <a:r>
              <a:rPr sz="2800" spc="-10" dirty="0">
                <a:solidFill>
                  <a:srgbClr val="4F6128"/>
                </a:solidFill>
                <a:latin typeface="Calibri"/>
                <a:cs typeface="Calibri"/>
              </a:rPr>
              <a:t>mosquitoes</a:t>
            </a:r>
            <a:endParaRPr sz="2800" dirty="0">
              <a:latin typeface="Calibri"/>
              <a:cs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46682" y="306682"/>
            <a:ext cx="6980859" cy="750847"/>
          </a:xfrm>
          <a:prstGeom prst="rect">
            <a:avLst/>
          </a:prstGeom>
        </p:spPr>
        <p:txBody>
          <a:bodyPr vert="horz" wrap="square" lIns="0" tIns="12065" rIns="0" bIns="0" rtlCol="0">
            <a:spAutoFit/>
          </a:bodyPr>
          <a:lstStyle/>
          <a:p>
            <a:pPr marL="12700">
              <a:lnSpc>
                <a:spcPct val="100000"/>
              </a:lnSpc>
              <a:spcBef>
                <a:spcPts val="95"/>
              </a:spcBef>
            </a:pPr>
            <a:r>
              <a:rPr spc="-5" dirty="0"/>
              <a:t>Understanding</a:t>
            </a:r>
            <a:r>
              <a:rPr spc="10" dirty="0"/>
              <a:t> </a:t>
            </a:r>
            <a:r>
              <a:rPr spc="-5" dirty="0"/>
              <a:t>Paragraphs</a:t>
            </a:r>
          </a:p>
        </p:txBody>
      </p:sp>
      <p:sp>
        <p:nvSpPr>
          <p:cNvPr id="4" name="object 4"/>
          <p:cNvSpPr txBox="1"/>
          <p:nvPr/>
        </p:nvSpPr>
        <p:spPr>
          <a:xfrm>
            <a:off x="510336" y="1925523"/>
            <a:ext cx="8117205" cy="3318510"/>
          </a:xfrm>
          <a:prstGeom prst="rect">
            <a:avLst/>
          </a:prstGeom>
        </p:spPr>
        <p:txBody>
          <a:bodyPr vert="horz" wrap="square" lIns="0" tIns="12700" rIns="0" bIns="0" rtlCol="0">
            <a:spAutoFit/>
          </a:bodyPr>
          <a:lstStyle/>
          <a:p>
            <a:pPr marL="12065" marR="5080" indent="635" algn="ctr">
              <a:lnSpc>
                <a:spcPct val="100000"/>
              </a:lnSpc>
              <a:spcBef>
                <a:spcPts val="100"/>
              </a:spcBef>
              <a:tabLst>
                <a:tab pos="1098550" algn="l"/>
              </a:tabLst>
            </a:pPr>
            <a:r>
              <a:rPr sz="5400" b="1" spc="-15" dirty="0">
                <a:solidFill>
                  <a:srgbClr val="4F6128"/>
                </a:solidFill>
                <a:latin typeface="Calibri"/>
                <a:cs typeface="Calibri"/>
              </a:rPr>
              <a:t>Note: </a:t>
            </a:r>
            <a:r>
              <a:rPr sz="5400" spc="-5" dirty="0">
                <a:solidFill>
                  <a:srgbClr val="4F6128"/>
                </a:solidFill>
                <a:latin typeface="Calibri"/>
                <a:cs typeface="Calibri"/>
              </a:rPr>
              <a:t>The </a:t>
            </a:r>
            <a:r>
              <a:rPr sz="5400" spc="-100" dirty="0">
                <a:solidFill>
                  <a:srgbClr val="4F6128"/>
                </a:solidFill>
                <a:latin typeface="Calibri"/>
                <a:cs typeface="Calibri"/>
              </a:rPr>
              <a:t>Topic </a:t>
            </a:r>
            <a:r>
              <a:rPr sz="5400" spc="-10" dirty="0">
                <a:solidFill>
                  <a:srgbClr val="4F6128"/>
                </a:solidFill>
                <a:latin typeface="Calibri"/>
                <a:cs typeface="Calibri"/>
              </a:rPr>
              <a:t>should </a:t>
            </a:r>
            <a:r>
              <a:rPr sz="5400" spc="-5" dirty="0">
                <a:solidFill>
                  <a:srgbClr val="4F6128"/>
                </a:solidFill>
                <a:latin typeface="Calibri"/>
                <a:cs typeface="Calibri"/>
              </a:rPr>
              <a:t>not  be </a:t>
            </a:r>
            <a:r>
              <a:rPr sz="5400" spc="-20" dirty="0">
                <a:solidFill>
                  <a:srgbClr val="4F6128"/>
                </a:solidFill>
                <a:latin typeface="Calibri"/>
                <a:cs typeface="Calibri"/>
              </a:rPr>
              <a:t>too </a:t>
            </a:r>
            <a:r>
              <a:rPr sz="5400" spc="-25" dirty="0">
                <a:solidFill>
                  <a:srgbClr val="4F6128"/>
                </a:solidFill>
                <a:latin typeface="Calibri"/>
                <a:cs typeface="Calibri"/>
              </a:rPr>
              <a:t>general </a:t>
            </a:r>
            <a:r>
              <a:rPr sz="5400" spc="-20" dirty="0">
                <a:solidFill>
                  <a:srgbClr val="4F6128"/>
                </a:solidFill>
                <a:latin typeface="Calibri"/>
                <a:cs typeface="Calibri"/>
              </a:rPr>
              <a:t>too </a:t>
            </a:r>
            <a:r>
              <a:rPr sz="5400" spc="-5" dirty="0">
                <a:solidFill>
                  <a:srgbClr val="4F6128"/>
                </a:solidFill>
                <a:latin typeface="Calibri"/>
                <a:cs typeface="Calibri"/>
              </a:rPr>
              <a:t>specific. </a:t>
            </a:r>
            <a:r>
              <a:rPr sz="5400" dirty="0">
                <a:solidFill>
                  <a:srgbClr val="4F6128"/>
                </a:solidFill>
                <a:latin typeface="Calibri"/>
                <a:cs typeface="Calibri"/>
              </a:rPr>
              <a:t>It  </a:t>
            </a:r>
            <a:r>
              <a:rPr sz="5400" spc="-5" dirty="0">
                <a:solidFill>
                  <a:srgbClr val="4F6128"/>
                </a:solidFill>
                <a:latin typeface="Calibri"/>
                <a:cs typeface="Calibri"/>
              </a:rPr>
              <a:t>should </a:t>
            </a:r>
            <a:r>
              <a:rPr sz="5400" spc="-20" dirty="0">
                <a:solidFill>
                  <a:srgbClr val="4F6128"/>
                </a:solidFill>
                <a:latin typeface="Calibri"/>
                <a:cs typeface="Calibri"/>
              </a:rPr>
              <a:t>just </a:t>
            </a:r>
            <a:r>
              <a:rPr sz="5400" spc="-5" dirty="0">
                <a:solidFill>
                  <a:srgbClr val="4F6128"/>
                </a:solidFill>
                <a:latin typeface="Calibri"/>
                <a:cs typeface="Calibri"/>
              </a:rPr>
              <a:t>fit </a:t>
            </a:r>
            <a:r>
              <a:rPr sz="5400" dirty="0">
                <a:solidFill>
                  <a:srgbClr val="4F6128"/>
                </a:solidFill>
                <a:latin typeface="Calibri"/>
                <a:cs typeface="Calibri"/>
              </a:rPr>
              <a:t>the </a:t>
            </a:r>
            <a:r>
              <a:rPr sz="5400" spc="-25" dirty="0">
                <a:solidFill>
                  <a:srgbClr val="4F6128"/>
                </a:solidFill>
                <a:latin typeface="Calibri"/>
                <a:cs typeface="Calibri"/>
              </a:rPr>
              <a:t>words </a:t>
            </a:r>
            <a:r>
              <a:rPr sz="5400" spc="-5" dirty="0">
                <a:solidFill>
                  <a:srgbClr val="4F6128"/>
                </a:solidFill>
                <a:latin typeface="Calibri"/>
                <a:cs typeface="Calibri"/>
              </a:rPr>
              <a:t>on  </a:t>
            </a:r>
            <a:r>
              <a:rPr sz="5400" dirty="0">
                <a:solidFill>
                  <a:srgbClr val="4F6128"/>
                </a:solidFill>
                <a:latin typeface="Calibri"/>
                <a:cs typeface="Calibri"/>
              </a:rPr>
              <a:t>the	</a:t>
            </a:r>
            <a:r>
              <a:rPr sz="5400" spc="-15" dirty="0">
                <a:solidFill>
                  <a:srgbClr val="4F6128"/>
                </a:solidFill>
                <a:latin typeface="Calibri"/>
                <a:cs typeface="Calibri"/>
              </a:rPr>
              <a:t>list.</a:t>
            </a:r>
            <a:endParaRPr sz="5400">
              <a:latin typeface="Calibri"/>
              <a:cs typeface="Calibri"/>
            </a:endParaRPr>
          </a:p>
        </p:txBody>
      </p:sp>
      <p:sp>
        <p:nvSpPr>
          <p:cNvPr id="5" name="object 5"/>
          <p:cNvSpPr txBox="1"/>
          <p:nvPr/>
        </p:nvSpPr>
        <p:spPr>
          <a:xfrm>
            <a:off x="1109268" y="1185418"/>
            <a:ext cx="2081530" cy="513715"/>
          </a:xfrm>
          <a:prstGeom prst="rect">
            <a:avLst/>
          </a:prstGeom>
        </p:spPr>
        <p:txBody>
          <a:bodyPr vert="horz" wrap="square" lIns="0" tIns="13335" rIns="0" bIns="0" rtlCol="0">
            <a:spAutoFit/>
          </a:bodyPr>
          <a:lstStyle/>
          <a:p>
            <a:pPr marL="12700">
              <a:lnSpc>
                <a:spcPct val="100000"/>
              </a:lnSpc>
              <a:spcBef>
                <a:spcPts val="105"/>
              </a:spcBef>
            </a:pPr>
            <a:r>
              <a:rPr sz="3200" b="1" dirty="0">
                <a:solidFill>
                  <a:srgbClr val="2A5A05"/>
                </a:solidFill>
                <a:latin typeface="Times New Roman"/>
                <a:cs typeface="Times New Roman"/>
              </a:rPr>
              <a:t>Remember!</a:t>
            </a:r>
            <a:endParaRPr sz="3200">
              <a:latin typeface="Times New Roman"/>
              <a:cs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69949" y="876680"/>
            <a:ext cx="5671661" cy="1714500"/>
          </a:xfrm>
          <a:custGeom>
            <a:avLst/>
            <a:gdLst/>
            <a:ahLst/>
            <a:cxnLst/>
            <a:rect l="l" t="t" r="r" b="b"/>
            <a:pathLst>
              <a:path w="7562215" h="2286000">
                <a:moveTo>
                  <a:pt x="7562088" y="0"/>
                </a:moveTo>
                <a:lnTo>
                  <a:pt x="0" y="0"/>
                </a:lnTo>
                <a:lnTo>
                  <a:pt x="1260094" y="2286000"/>
                </a:lnTo>
                <a:lnTo>
                  <a:pt x="6301994" y="2286000"/>
                </a:lnTo>
                <a:lnTo>
                  <a:pt x="7562088" y="0"/>
                </a:lnTo>
                <a:close/>
              </a:path>
            </a:pathLst>
          </a:custGeom>
          <a:solidFill>
            <a:srgbClr val="9BAAB7"/>
          </a:solidFill>
        </p:spPr>
        <p:txBody>
          <a:bodyPr wrap="square" lIns="0" tIns="0" rIns="0" bIns="0" rtlCol="0"/>
          <a:lstStyle/>
          <a:p>
            <a:endParaRPr sz="1350"/>
          </a:p>
        </p:txBody>
      </p:sp>
      <p:sp>
        <p:nvSpPr>
          <p:cNvPr id="3" name="object 3"/>
          <p:cNvSpPr txBox="1">
            <a:spLocks noGrp="1"/>
          </p:cNvSpPr>
          <p:nvPr>
            <p:ph type="title"/>
          </p:nvPr>
        </p:nvSpPr>
        <p:spPr>
          <a:xfrm>
            <a:off x="2920651" y="852108"/>
            <a:ext cx="3571399" cy="1693925"/>
          </a:xfrm>
          <a:prstGeom prst="rect">
            <a:avLst/>
          </a:prstGeom>
        </p:spPr>
        <p:txBody>
          <a:bodyPr vert="horz" wrap="square" lIns="0" tIns="9525" rIns="0" bIns="0" rtlCol="0" anchor="b">
            <a:spAutoFit/>
          </a:bodyPr>
          <a:lstStyle/>
          <a:p>
            <a:pPr marL="9525" marR="3810" indent="-953" algn="ctr">
              <a:lnSpc>
                <a:spcPct val="119800"/>
              </a:lnSpc>
              <a:spcBef>
                <a:spcPts val="75"/>
              </a:spcBef>
            </a:pPr>
            <a:r>
              <a:rPr sz="2925" spc="-56" dirty="0">
                <a:solidFill>
                  <a:srgbClr val="000000"/>
                </a:solidFill>
                <a:latin typeface="Times New Roman"/>
                <a:cs typeface="Times New Roman"/>
              </a:rPr>
              <a:t>Topic </a:t>
            </a:r>
            <a:r>
              <a:rPr sz="2925" spc="-8" dirty="0">
                <a:solidFill>
                  <a:srgbClr val="000000"/>
                </a:solidFill>
                <a:latin typeface="Times New Roman"/>
                <a:cs typeface="Times New Roman"/>
              </a:rPr>
              <a:t>Sentence  Introductory</a:t>
            </a:r>
            <a:r>
              <a:rPr sz="2925" spc="-53" dirty="0">
                <a:solidFill>
                  <a:srgbClr val="000000"/>
                </a:solidFill>
                <a:latin typeface="Times New Roman"/>
                <a:cs typeface="Times New Roman"/>
              </a:rPr>
              <a:t> </a:t>
            </a:r>
            <a:r>
              <a:rPr sz="2925" spc="-4" dirty="0">
                <a:solidFill>
                  <a:srgbClr val="000000"/>
                </a:solidFill>
                <a:latin typeface="Times New Roman"/>
                <a:cs typeface="Times New Roman"/>
              </a:rPr>
              <a:t>Sentence</a:t>
            </a:r>
            <a:endParaRPr sz="2925">
              <a:latin typeface="Times New Roman"/>
              <a:cs typeface="Times New Roman"/>
            </a:endParaRPr>
          </a:p>
          <a:p>
            <a:pPr marL="476" algn="ctr">
              <a:lnSpc>
                <a:spcPct val="100000"/>
              </a:lnSpc>
              <a:spcBef>
                <a:spcPts val="1223"/>
              </a:spcBef>
            </a:pPr>
            <a:r>
              <a:rPr sz="2925" spc="-8" dirty="0">
                <a:solidFill>
                  <a:srgbClr val="000000"/>
                </a:solidFill>
                <a:latin typeface="Times New Roman"/>
                <a:cs typeface="Times New Roman"/>
              </a:rPr>
              <a:t>(Introduction)</a:t>
            </a:r>
            <a:endParaRPr sz="2925">
              <a:latin typeface="Times New Roman"/>
              <a:cs typeface="Times New Roman"/>
            </a:endParaRPr>
          </a:p>
        </p:txBody>
      </p:sp>
      <p:sp>
        <p:nvSpPr>
          <p:cNvPr id="4" name="object 4"/>
          <p:cNvSpPr/>
          <p:nvPr/>
        </p:nvSpPr>
        <p:spPr>
          <a:xfrm>
            <a:off x="2815208" y="2571750"/>
            <a:ext cx="3781425" cy="1714500"/>
          </a:xfrm>
          <a:custGeom>
            <a:avLst/>
            <a:gdLst/>
            <a:ahLst/>
            <a:cxnLst/>
            <a:rect l="l" t="t" r="r" b="b"/>
            <a:pathLst>
              <a:path w="5041900" h="2286000">
                <a:moveTo>
                  <a:pt x="5041392" y="0"/>
                </a:moveTo>
                <a:lnTo>
                  <a:pt x="0" y="0"/>
                </a:lnTo>
                <a:lnTo>
                  <a:pt x="1260093" y="2286000"/>
                </a:lnTo>
                <a:lnTo>
                  <a:pt x="3781297" y="2286000"/>
                </a:lnTo>
                <a:lnTo>
                  <a:pt x="5041392" y="0"/>
                </a:lnTo>
                <a:close/>
              </a:path>
            </a:pathLst>
          </a:custGeom>
          <a:solidFill>
            <a:srgbClr val="9BAAB7"/>
          </a:solidFill>
        </p:spPr>
        <p:txBody>
          <a:bodyPr wrap="square" lIns="0" tIns="0" rIns="0" bIns="0" rtlCol="0"/>
          <a:lstStyle/>
          <a:p>
            <a:endParaRPr sz="1350"/>
          </a:p>
        </p:txBody>
      </p:sp>
      <p:sp>
        <p:nvSpPr>
          <p:cNvPr id="5" name="object 5"/>
          <p:cNvSpPr/>
          <p:nvPr/>
        </p:nvSpPr>
        <p:spPr>
          <a:xfrm>
            <a:off x="2815208" y="2571750"/>
            <a:ext cx="3781425" cy="1714500"/>
          </a:xfrm>
          <a:custGeom>
            <a:avLst/>
            <a:gdLst/>
            <a:ahLst/>
            <a:cxnLst/>
            <a:rect l="l" t="t" r="r" b="b"/>
            <a:pathLst>
              <a:path w="5041900" h="2286000">
                <a:moveTo>
                  <a:pt x="5041392" y="0"/>
                </a:moveTo>
                <a:lnTo>
                  <a:pt x="3781297" y="2286000"/>
                </a:lnTo>
                <a:lnTo>
                  <a:pt x="1260093" y="2286000"/>
                </a:lnTo>
                <a:lnTo>
                  <a:pt x="0" y="0"/>
                </a:lnTo>
                <a:lnTo>
                  <a:pt x="5041392" y="0"/>
                </a:lnTo>
                <a:close/>
              </a:path>
            </a:pathLst>
          </a:custGeom>
          <a:ln w="12192">
            <a:solidFill>
              <a:srgbClr val="FFFFFF"/>
            </a:solidFill>
          </a:ln>
        </p:spPr>
        <p:txBody>
          <a:bodyPr wrap="square" lIns="0" tIns="0" rIns="0" bIns="0" rtlCol="0"/>
          <a:lstStyle/>
          <a:p>
            <a:endParaRPr sz="1350"/>
          </a:p>
        </p:txBody>
      </p:sp>
      <p:sp>
        <p:nvSpPr>
          <p:cNvPr id="6" name="object 6"/>
          <p:cNvSpPr txBox="1"/>
          <p:nvPr/>
        </p:nvSpPr>
        <p:spPr>
          <a:xfrm>
            <a:off x="3797808" y="2968180"/>
            <a:ext cx="1816418" cy="843981"/>
          </a:xfrm>
          <a:prstGeom prst="rect">
            <a:avLst/>
          </a:prstGeom>
        </p:spPr>
        <p:txBody>
          <a:bodyPr vert="horz" wrap="square" lIns="0" tIns="73819" rIns="0" bIns="0" rtlCol="0">
            <a:spAutoFit/>
          </a:bodyPr>
          <a:lstStyle/>
          <a:p>
            <a:pPr marL="134779" marR="3810" indent="-125730">
              <a:lnSpc>
                <a:spcPts val="3022"/>
              </a:lnSpc>
              <a:spcBef>
                <a:spcPts val="581"/>
              </a:spcBef>
            </a:pPr>
            <a:r>
              <a:rPr sz="2925" b="1" spc="-4" dirty="0">
                <a:latin typeface="Times New Roman"/>
                <a:cs typeface="Times New Roman"/>
              </a:rPr>
              <a:t>Sup</a:t>
            </a:r>
            <a:r>
              <a:rPr sz="2925" b="1" spc="8" dirty="0">
                <a:latin typeface="Times New Roman"/>
                <a:cs typeface="Times New Roman"/>
              </a:rPr>
              <a:t>p</a:t>
            </a:r>
            <a:r>
              <a:rPr sz="2925" b="1" dirty="0">
                <a:latin typeface="Times New Roman"/>
                <a:cs typeface="Times New Roman"/>
              </a:rPr>
              <a:t>orting  </a:t>
            </a:r>
            <a:r>
              <a:rPr sz="2925" b="1" spc="-4" dirty="0">
                <a:latin typeface="Times New Roman"/>
                <a:cs typeface="Times New Roman"/>
              </a:rPr>
              <a:t>Sentences</a:t>
            </a:r>
            <a:endParaRPr sz="2925">
              <a:latin typeface="Times New Roman"/>
              <a:cs typeface="Times New Roman"/>
            </a:endParaRPr>
          </a:p>
        </p:txBody>
      </p:sp>
      <p:sp>
        <p:nvSpPr>
          <p:cNvPr id="7" name="object 7"/>
          <p:cNvSpPr/>
          <p:nvPr/>
        </p:nvSpPr>
        <p:spPr>
          <a:xfrm>
            <a:off x="3760469" y="4286250"/>
            <a:ext cx="1890713" cy="1714500"/>
          </a:xfrm>
          <a:custGeom>
            <a:avLst/>
            <a:gdLst/>
            <a:ahLst/>
            <a:cxnLst/>
            <a:rect l="l" t="t" r="r" b="b"/>
            <a:pathLst>
              <a:path w="2520950" h="2286000">
                <a:moveTo>
                  <a:pt x="2520695" y="0"/>
                </a:moveTo>
                <a:lnTo>
                  <a:pt x="0" y="0"/>
                </a:lnTo>
                <a:lnTo>
                  <a:pt x="1260093" y="2285999"/>
                </a:lnTo>
                <a:lnTo>
                  <a:pt x="1260602" y="2285999"/>
                </a:lnTo>
                <a:lnTo>
                  <a:pt x="2520695" y="0"/>
                </a:lnTo>
                <a:close/>
              </a:path>
            </a:pathLst>
          </a:custGeom>
          <a:solidFill>
            <a:srgbClr val="9BAAB7"/>
          </a:solidFill>
        </p:spPr>
        <p:txBody>
          <a:bodyPr wrap="square" lIns="0" tIns="0" rIns="0" bIns="0" rtlCol="0"/>
          <a:lstStyle/>
          <a:p>
            <a:endParaRPr sz="1350"/>
          </a:p>
        </p:txBody>
      </p:sp>
      <p:sp>
        <p:nvSpPr>
          <p:cNvPr id="8" name="object 8"/>
          <p:cNvSpPr/>
          <p:nvPr/>
        </p:nvSpPr>
        <p:spPr>
          <a:xfrm>
            <a:off x="3760469" y="4286250"/>
            <a:ext cx="1890713" cy="1714500"/>
          </a:xfrm>
          <a:custGeom>
            <a:avLst/>
            <a:gdLst/>
            <a:ahLst/>
            <a:cxnLst/>
            <a:rect l="l" t="t" r="r" b="b"/>
            <a:pathLst>
              <a:path w="2520950" h="2286000">
                <a:moveTo>
                  <a:pt x="2520695" y="0"/>
                </a:moveTo>
                <a:lnTo>
                  <a:pt x="1260602" y="2285999"/>
                </a:lnTo>
                <a:lnTo>
                  <a:pt x="1260093" y="2285999"/>
                </a:lnTo>
                <a:lnTo>
                  <a:pt x="0" y="0"/>
                </a:lnTo>
                <a:lnTo>
                  <a:pt x="2520695" y="0"/>
                </a:lnTo>
                <a:close/>
              </a:path>
            </a:pathLst>
          </a:custGeom>
          <a:ln w="12192">
            <a:solidFill>
              <a:srgbClr val="FFFFFF"/>
            </a:solidFill>
          </a:ln>
        </p:spPr>
        <p:txBody>
          <a:bodyPr wrap="square" lIns="0" tIns="0" rIns="0" bIns="0" rtlCol="0"/>
          <a:lstStyle/>
          <a:p>
            <a:endParaRPr sz="1350"/>
          </a:p>
        </p:txBody>
      </p:sp>
      <p:sp>
        <p:nvSpPr>
          <p:cNvPr id="9" name="object 9"/>
          <p:cNvSpPr txBox="1"/>
          <p:nvPr/>
        </p:nvSpPr>
        <p:spPr>
          <a:xfrm>
            <a:off x="4108227" y="4846167"/>
            <a:ext cx="1195864" cy="538289"/>
          </a:xfrm>
          <a:prstGeom prst="rect">
            <a:avLst/>
          </a:prstGeom>
        </p:spPr>
        <p:txBody>
          <a:bodyPr vert="horz" wrap="square" lIns="0" tIns="50483" rIns="0" bIns="0" rtlCol="0">
            <a:spAutoFit/>
          </a:bodyPr>
          <a:lstStyle/>
          <a:p>
            <a:pPr marL="148590" marR="3810" indent="-139541">
              <a:lnSpc>
                <a:spcPts val="1935"/>
              </a:lnSpc>
              <a:spcBef>
                <a:spcPts val="398"/>
              </a:spcBef>
            </a:pPr>
            <a:r>
              <a:rPr sz="1875" b="1" spc="-8" dirty="0">
                <a:latin typeface="Times New Roman"/>
                <a:cs typeface="Times New Roman"/>
              </a:rPr>
              <a:t>Conclu</a:t>
            </a:r>
            <a:r>
              <a:rPr sz="1875" b="1" spc="-4" dirty="0">
                <a:latin typeface="Times New Roman"/>
                <a:cs typeface="Times New Roman"/>
              </a:rPr>
              <a:t>ding  </a:t>
            </a:r>
            <a:r>
              <a:rPr sz="1875" b="1" spc="-8" dirty="0">
                <a:latin typeface="Times New Roman"/>
                <a:cs typeface="Times New Roman"/>
              </a:rPr>
              <a:t>Sentence</a:t>
            </a:r>
            <a:endParaRPr sz="1875">
              <a:latin typeface="Times New Roman"/>
              <a:cs typeface="Times New Roman"/>
            </a:endParaRPr>
          </a:p>
        </p:txBody>
      </p:sp>
    </p:spTree>
    <p:extLst>
      <p:ext uri="{BB962C8B-B14F-4D97-AF65-F5344CB8AC3E}">
        <p14:creationId xmlns:p14="http://schemas.microsoft.com/office/powerpoint/2010/main" val="2322746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1444244" y="1313815"/>
            <a:ext cx="6152515" cy="2513330"/>
          </a:xfrm>
          <a:prstGeom prst="rect">
            <a:avLst/>
          </a:prstGeom>
        </p:spPr>
        <p:txBody>
          <a:bodyPr vert="horz" wrap="square" lIns="0" tIns="12700" rIns="0" bIns="0" rtlCol="0">
            <a:spAutoFit/>
          </a:bodyPr>
          <a:lstStyle/>
          <a:p>
            <a:pPr marL="355600" marR="5080" indent="-342900">
              <a:lnSpc>
                <a:spcPct val="100000"/>
              </a:lnSpc>
              <a:spcBef>
                <a:spcPts val="100"/>
              </a:spcBef>
              <a:buFont typeface="Wingdings"/>
              <a:buChar char=""/>
              <a:tabLst>
                <a:tab pos="354965" algn="l"/>
                <a:tab pos="355600" algn="l"/>
              </a:tabLst>
            </a:pPr>
            <a:r>
              <a:rPr sz="2400" spc="-5" dirty="0">
                <a:solidFill>
                  <a:srgbClr val="4F6128"/>
                </a:solidFill>
                <a:latin typeface="Times New Roman"/>
                <a:cs typeface="Times New Roman"/>
              </a:rPr>
              <a:t>A </a:t>
            </a:r>
            <a:r>
              <a:rPr sz="2400" dirty="0">
                <a:solidFill>
                  <a:srgbClr val="4F6128"/>
                </a:solidFill>
                <a:latin typeface="Times New Roman"/>
                <a:cs typeface="Times New Roman"/>
              </a:rPr>
              <a:t>paragraph </a:t>
            </a:r>
            <a:r>
              <a:rPr sz="2400" spc="-5" dirty="0">
                <a:solidFill>
                  <a:srgbClr val="4F6128"/>
                </a:solidFill>
                <a:latin typeface="Times New Roman"/>
                <a:cs typeface="Times New Roman"/>
              </a:rPr>
              <a:t>is </a:t>
            </a:r>
            <a:r>
              <a:rPr sz="2400" dirty="0">
                <a:solidFill>
                  <a:srgbClr val="4F6128"/>
                </a:solidFill>
                <a:latin typeface="Times New Roman"/>
                <a:cs typeface="Times New Roman"/>
              </a:rPr>
              <a:t>a group of related sentences</a:t>
            </a:r>
            <a:r>
              <a:rPr sz="2400" spc="-280" dirty="0">
                <a:solidFill>
                  <a:srgbClr val="4F6128"/>
                </a:solidFill>
                <a:latin typeface="Times New Roman"/>
                <a:cs typeface="Times New Roman"/>
              </a:rPr>
              <a:t> </a:t>
            </a:r>
            <a:r>
              <a:rPr sz="2400" dirty="0">
                <a:solidFill>
                  <a:srgbClr val="4F6128"/>
                </a:solidFill>
                <a:latin typeface="Times New Roman"/>
                <a:cs typeface="Times New Roman"/>
              </a:rPr>
              <a:t>that  develops one </a:t>
            </a:r>
            <a:r>
              <a:rPr sz="2400" spc="-5" dirty="0">
                <a:solidFill>
                  <a:srgbClr val="4F6128"/>
                </a:solidFill>
                <a:latin typeface="Times New Roman"/>
                <a:cs typeface="Times New Roman"/>
              </a:rPr>
              <a:t>main</a:t>
            </a:r>
            <a:r>
              <a:rPr sz="2400" spc="-20" dirty="0">
                <a:solidFill>
                  <a:srgbClr val="4F6128"/>
                </a:solidFill>
                <a:latin typeface="Times New Roman"/>
                <a:cs typeface="Times New Roman"/>
              </a:rPr>
              <a:t> </a:t>
            </a:r>
            <a:r>
              <a:rPr sz="2400" spc="-5" dirty="0">
                <a:solidFill>
                  <a:srgbClr val="4F6128"/>
                </a:solidFill>
                <a:latin typeface="Times New Roman"/>
                <a:cs typeface="Times New Roman"/>
              </a:rPr>
              <a:t>idea.</a:t>
            </a:r>
            <a:endParaRPr sz="2400">
              <a:latin typeface="Times New Roman"/>
              <a:cs typeface="Times New Roman"/>
            </a:endParaRPr>
          </a:p>
          <a:p>
            <a:pPr>
              <a:lnSpc>
                <a:spcPct val="100000"/>
              </a:lnSpc>
              <a:buClr>
                <a:srgbClr val="4F6128"/>
              </a:buClr>
              <a:buFont typeface="Wingdings"/>
              <a:buChar char=""/>
            </a:pPr>
            <a:endParaRPr sz="2600">
              <a:latin typeface="Times New Roman"/>
              <a:cs typeface="Times New Roman"/>
            </a:endParaRPr>
          </a:p>
          <a:p>
            <a:pPr>
              <a:lnSpc>
                <a:spcPct val="100000"/>
              </a:lnSpc>
              <a:spcBef>
                <a:spcPts val="10"/>
              </a:spcBef>
              <a:buClr>
                <a:srgbClr val="4F6128"/>
              </a:buClr>
              <a:buFont typeface="Wingdings"/>
              <a:buChar char=""/>
            </a:pPr>
            <a:endParaRPr sz="3400">
              <a:latin typeface="Times New Roman"/>
              <a:cs typeface="Times New Roman"/>
            </a:endParaRPr>
          </a:p>
          <a:p>
            <a:pPr marL="354965" marR="3478529" indent="-354965">
              <a:lnSpc>
                <a:spcPct val="120000"/>
              </a:lnSpc>
              <a:spcBef>
                <a:spcPts val="5"/>
              </a:spcBef>
              <a:buFont typeface="Wingdings"/>
              <a:buChar char=""/>
              <a:tabLst>
                <a:tab pos="354965" algn="l"/>
                <a:tab pos="355600" algn="l"/>
              </a:tabLst>
            </a:pPr>
            <a:r>
              <a:rPr sz="2400" spc="-5" dirty="0">
                <a:solidFill>
                  <a:srgbClr val="4F6128"/>
                </a:solidFill>
                <a:latin typeface="Times New Roman"/>
                <a:cs typeface="Times New Roman"/>
              </a:rPr>
              <a:t>A </a:t>
            </a:r>
            <a:r>
              <a:rPr sz="2400" dirty="0">
                <a:solidFill>
                  <a:srgbClr val="4F6128"/>
                </a:solidFill>
                <a:latin typeface="Times New Roman"/>
                <a:cs typeface="Times New Roman"/>
              </a:rPr>
              <a:t>paragraph </a:t>
            </a:r>
            <a:r>
              <a:rPr sz="2400" spc="-5" dirty="0">
                <a:solidFill>
                  <a:srgbClr val="4F6128"/>
                </a:solidFill>
                <a:latin typeface="Times New Roman"/>
                <a:cs typeface="Times New Roman"/>
              </a:rPr>
              <a:t>is</a:t>
            </a:r>
            <a:r>
              <a:rPr sz="2400" spc="-229" dirty="0">
                <a:solidFill>
                  <a:srgbClr val="4F6128"/>
                </a:solidFill>
                <a:latin typeface="Times New Roman"/>
                <a:cs typeface="Times New Roman"/>
              </a:rPr>
              <a:t> </a:t>
            </a:r>
            <a:r>
              <a:rPr sz="2400" dirty="0">
                <a:solidFill>
                  <a:srgbClr val="4F6128"/>
                </a:solidFill>
                <a:latin typeface="Times New Roman"/>
                <a:cs typeface="Times New Roman"/>
              </a:rPr>
              <a:t>like  a</a:t>
            </a:r>
            <a:r>
              <a:rPr sz="2400" spc="-10" dirty="0">
                <a:solidFill>
                  <a:srgbClr val="4F6128"/>
                </a:solidFill>
                <a:latin typeface="Times New Roman"/>
                <a:cs typeface="Times New Roman"/>
              </a:rPr>
              <a:t> </a:t>
            </a:r>
            <a:r>
              <a:rPr sz="2400" dirty="0">
                <a:solidFill>
                  <a:srgbClr val="4F6128"/>
                </a:solidFill>
                <a:latin typeface="Times New Roman"/>
                <a:cs typeface="Times New Roman"/>
              </a:rPr>
              <a:t>sandwich.</a:t>
            </a:r>
            <a:endParaRPr sz="2400">
              <a:latin typeface="Times New Roman"/>
              <a:cs typeface="Times New Roman"/>
            </a:endParaRPr>
          </a:p>
        </p:txBody>
      </p:sp>
      <p:sp>
        <p:nvSpPr>
          <p:cNvPr id="6" name="object 6"/>
          <p:cNvSpPr txBox="1"/>
          <p:nvPr/>
        </p:nvSpPr>
        <p:spPr>
          <a:xfrm>
            <a:off x="1444244" y="5191759"/>
            <a:ext cx="6161405" cy="756920"/>
          </a:xfrm>
          <a:prstGeom prst="rect">
            <a:avLst/>
          </a:prstGeom>
        </p:spPr>
        <p:txBody>
          <a:bodyPr vert="horz" wrap="square" lIns="0" tIns="12700" rIns="0" bIns="0" rtlCol="0">
            <a:spAutoFit/>
          </a:bodyPr>
          <a:lstStyle/>
          <a:p>
            <a:pPr marL="355600" marR="5080" indent="-342900">
              <a:lnSpc>
                <a:spcPct val="100000"/>
              </a:lnSpc>
              <a:spcBef>
                <a:spcPts val="100"/>
              </a:spcBef>
              <a:buFont typeface="Wingdings"/>
              <a:buChar char=""/>
              <a:tabLst>
                <a:tab pos="354965" algn="l"/>
                <a:tab pos="355600" algn="l"/>
              </a:tabLst>
            </a:pPr>
            <a:r>
              <a:rPr sz="2400" spc="-5" dirty="0">
                <a:solidFill>
                  <a:srgbClr val="4F6128"/>
                </a:solidFill>
                <a:latin typeface="Times New Roman"/>
                <a:cs typeface="Times New Roman"/>
              </a:rPr>
              <a:t>A- </a:t>
            </a:r>
            <a:r>
              <a:rPr sz="2400" spc="-35" dirty="0">
                <a:solidFill>
                  <a:srgbClr val="4F6128"/>
                </a:solidFill>
                <a:latin typeface="Times New Roman"/>
                <a:cs typeface="Times New Roman"/>
              </a:rPr>
              <a:t>Topic </a:t>
            </a:r>
            <a:r>
              <a:rPr sz="2400" dirty="0">
                <a:solidFill>
                  <a:srgbClr val="4F6128"/>
                </a:solidFill>
                <a:latin typeface="Times New Roman"/>
                <a:cs typeface="Times New Roman"/>
              </a:rPr>
              <a:t>sentence. B- Supporting sentences.</a:t>
            </a:r>
            <a:r>
              <a:rPr sz="2400" spc="-165" dirty="0">
                <a:solidFill>
                  <a:srgbClr val="4F6128"/>
                </a:solidFill>
                <a:latin typeface="Times New Roman"/>
                <a:cs typeface="Times New Roman"/>
              </a:rPr>
              <a:t> </a:t>
            </a:r>
            <a:r>
              <a:rPr sz="2400" dirty="0">
                <a:solidFill>
                  <a:srgbClr val="4F6128"/>
                </a:solidFill>
                <a:latin typeface="Times New Roman"/>
                <a:cs typeface="Times New Roman"/>
              </a:rPr>
              <a:t>C-  Concluding</a:t>
            </a:r>
            <a:r>
              <a:rPr sz="2400" spc="-30" dirty="0">
                <a:solidFill>
                  <a:srgbClr val="4F6128"/>
                </a:solidFill>
                <a:latin typeface="Times New Roman"/>
                <a:cs typeface="Times New Roman"/>
              </a:rPr>
              <a:t> </a:t>
            </a:r>
            <a:r>
              <a:rPr sz="2400" dirty="0">
                <a:solidFill>
                  <a:srgbClr val="4F6128"/>
                </a:solidFill>
                <a:latin typeface="Times New Roman"/>
                <a:cs typeface="Times New Roman"/>
              </a:rPr>
              <a:t>sentence</a:t>
            </a:r>
            <a:endParaRPr sz="2400">
              <a:latin typeface="Times New Roman"/>
              <a:cs typeface="Times New Roman"/>
            </a:endParaRPr>
          </a:p>
        </p:txBody>
      </p:sp>
      <p:sp>
        <p:nvSpPr>
          <p:cNvPr id="7" name="object 7"/>
          <p:cNvSpPr/>
          <p:nvPr/>
        </p:nvSpPr>
        <p:spPr>
          <a:xfrm>
            <a:off x="4267200" y="2141220"/>
            <a:ext cx="3358896" cy="2967228"/>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986129" y="704468"/>
            <a:ext cx="7395845" cy="5402580"/>
          </a:xfrm>
          <a:prstGeom prst="rect">
            <a:avLst/>
          </a:prstGeom>
        </p:spPr>
        <p:txBody>
          <a:bodyPr vert="horz" wrap="square" lIns="0" tIns="12065" rIns="0" bIns="0" rtlCol="0">
            <a:spAutoFit/>
          </a:bodyPr>
          <a:lstStyle/>
          <a:p>
            <a:pPr marL="355600" marR="60325" indent="-343535">
              <a:lnSpc>
                <a:spcPct val="100000"/>
              </a:lnSpc>
              <a:spcBef>
                <a:spcPts val="95"/>
              </a:spcBef>
              <a:buFont typeface="Wingdings"/>
              <a:buChar char=""/>
              <a:tabLst>
                <a:tab pos="354965" algn="l"/>
                <a:tab pos="356235" algn="l"/>
              </a:tabLst>
            </a:pPr>
            <a:r>
              <a:rPr sz="2200" spc="-5" dirty="0">
                <a:solidFill>
                  <a:srgbClr val="4F6128"/>
                </a:solidFill>
                <a:latin typeface="Times New Roman"/>
                <a:cs typeface="Times New Roman"/>
              </a:rPr>
              <a:t>The first sentence in a paragraph is a sentence that </a:t>
            </a:r>
            <a:r>
              <a:rPr sz="2200" spc="-10" dirty="0">
                <a:solidFill>
                  <a:srgbClr val="4F6128"/>
                </a:solidFill>
                <a:latin typeface="Times New Roman"/>
                <a:cs typeface="Times New Roman"/>
              </a:rPr>
              <a:t>names </a:t>
            </a:r>
            <a:r>
              <a:rPr sz="2200" spc="-5" dirty="0">
                <a:solidFill>
                  <a:srgbClr val="4F6128"/>
                </a:solidFill>
                <a:latin typeface="Times New Roman"/>
                <a:cs typeface="Times New Roman"/>
              </a:rPr>
              <a:t>the  topic and tells what </a:t>
            </a:r>
            <a:r>
              <a:rPr sz="2200" dirty="0">
                <a:solidFill>
                  <a:srgbClr val="4F6128"/>
                </a:solidFill>
                <a:latin typeface="Times New Roman"/>
                <a:cs typeface="Times New Roman"/>
              </a:rPr>
              <a:t>the </a:t>
            </a:r>
            <a:r>
              <a:rPr sz="2200" spc="-5" dirty="0">
                <a:solidFill>
                  <a:srgbClr val="4F6128"/>
                </a:solidFill>
                <a:latin typeface="Times New Roman"/>
                <a:cs typeface="Times New Roman"/>
              </a:rPr>
              <a:t>paragraph will explain about the</a:t>
            </a:r>
            <a:r>
              <a:rPr sz="2200" spc="95" dirty="0">
                <a:solidFill>
                  <a:srgbClr val="4F6128"/>
                </a:solidFill>
                <a:latin typeface="Times New Roman"/>
                <a:cs typeface="Times New Roman"/>
              </a:rPr>
              <a:t> </a:t>
            </a:r>
            <a:r>
              <a:rPr sz="2200" spc="-5" dirty="0">
                <a:solidFill>
                  <a:srgbClr val="4F6128"/>
                </a:solidFill>
                <a:latin typeface="Times New Roman"/>
                <a:cs typeface="Times New Roman"/>
              </a:rPr>
              <a:t>topic.</a:t>
            </a:r>
            <a:endParaRPr sz="2200" dirty="0">
              <a:latin typeface="Times New Roman"/>
              <a:cs typeface="Times New Roman"/>
            </a:endParaRPr>
          </a:p>
          <a:p>
            <a:pPr>
              <a:lnSpc>
                <a:spcPct val="100000"/>
              </a:lnSpc>
              <a:spcBef>
                <a:spcPts val="45"/>
              </a:spcBef>
              <a:buClr>
                <a:srgbClr val="4F6128"/>
              </a:buClr>
              <a:buFont typeface="Wingdings"/>
              <a:buChar char=""/>
            </a:pPr>
            <a:endParaRPr sz="2800" dirty="0">
              <a:latin typeface="Times New Roman"/>
              <a:cs typeface="Times New Roman"/>
            </a:endParaRPr>
          </a:p>
          <a:p>
            <a:pPr marL="355600" marR="5080" indent="-343535">
              <a:lnSpc>
                <a:spcPct val="100000"/>
              </a:lnSpc>
              <a:buFont typeface="Wingdings"/>
              <a:buChar char=""/>
              <a:tabLst>
                <a:tab pos="354965" algn="l"/>
                <a:tab pos="356235" algn="l"/>
              </a:tabLst>
            </a:pPr>
            <a:r>
              <a:rPr sz="2200" b="1" spc="-5" dirty="0">
                <a:solidFill>
                  <a:srgbClr val="4F6128"/>
                </a:solidFill>
                <a:latin typeface="Times New Roman"/>
                <a:cs typeface="Times New Roman"/>
              </a:rPr>
              <a:t>The controlling idea </a:t>
            </a:r>
            <a:r>
              <a:rPr sz="2200" spc="-5" dirty="0">
                <a:solidFill>
                  <a:srgbClr val="4F6128"/>
                </a:solidFill>
                <a:latin typeface="Times New Roman"/>
                <a:cs typeface="Times New Roman"/>
              </a:rPr>
              <a:t>tells what the paragraph will say </a:t>
            </a:r>
            <a:r>
              <a:rPr sz="2200" dirty="0">
                <a:solidFill>
                  <a:srgbClr val="4F6128"/>
                </a:solidFill>
                <a:latin typeface="Times New Roman"/>
                <a:cs typeface="Times New Roman"/>
              </a:rPr>
              <a:t>about  </a:t>
            </a:r>
            <a:r>
              <a:rPr sz="2200" spc="-5" dirty="0">
                <a:solidFill>
                  <a:srgbClr val="4F6128"/>
                </a:solidFill>
                <a:latin typeface="Times New Roman"/>
                <a:cs typeface="Times New Roman"/>
              </a:rPr>
              <a:t>the topic, or </a:t>
            </a:r>
            <a:r>
              <a:rPr sz="2200" b="1" spc="-5" dirty="0">
                <a:solidFill>
                  <a:srgbClr val="4F6128"/>
                </a:solidFill>
                <a:latin typeface="Times New Roman"/>
                <a:cs typeface="Times New Roman"/>
              </a:rPr>
              <a:t>the </a:t>
            </a:r>
            <a:r>
              <a:rPr sz="2200" b="1" spc="-10" dirty="0">
                <a:solidFill>
                  <a:srgbClr val="4F6128"/>
                </a:solidFill>
                <a:latin typeface="Times New Roman"/>
                <a:cs typeface="Times New Roman"/>
              </a:rPr>
              <a:t>controlling </a:t>
            </a:r>
            <a:r>
              <a:rPr sz="2200" b="1" spc="-5" dirty="0">
                <a:solidFill>
                  <a:srgbClr val="4F6128"/>
                </a:solidFill>
                <a:latin typeface="Times New Roman"/>
                <a:cs typeface="Times New Roman"/>
              </a:rPr>
              <a:t>idea </a:t>
            </a:r>
            <a:r>
              <a:rPr sz="2200" spc="-5" dirty="0">
                <a:solidFill>
                  <a:srgbClr val="4F6128"/>
                </a:solidFill>
                <a:latin typeface="Times New Roman"/>
                <a:cs typeface="Times New Roman"/>
              </a:rPr>
              <a:t>controls </a:t>
            </a:r>
            <a:r>
              <a:rPr sz="2200" dirty="0">
                <a:solidFill>
                  <a:srgbClr val="4F6128"/>
                </a:solidFill>
                <a:latin typeface="Times New Roman"/>
                <a:cs typeface="Times New Roman"/>
              </a:rPr>
              <a:t>or </a:t>
            </a:r>
            <a:r>
              <a:rPr sz="2200" spc="-5" dirty="0">
                <a:solidFill>
                  <a:srgbClr val="4F6128"/>
                </a:solidFill>
                <a:latin typeface="Times New Roman"/>
                <a:cs typeface="Times New Roman"/>
              </a:rPr>
              <a:t>limits the topic to  a very specific point or</a:t>
            </a:r>
            <a:r>
              <a:rPr sz="2200" spc="15" dirty="0">
                <a:solidFill>
                  <a:srgbClr val="4F6128"/>
                </a:solidFill>
                <a:latin typeface="Times New Roman"/>
                <a:cs typeface="Times New Roman"/>
              </a:rPr>
              <a:t> </a:t>
            </a:r>
            <a:r>
              <a:rPr sz="2200" spc="-5" dirty="0">
                <a:solidFill>
                  <a:srgbClr val="4F6128"/>
                </a:solidFill>
                <a:latin typeface="Times New Roman"/>
                <a:cs typeface="Times New Roman"/>
              </a:rPr>
              <a:t>points.</a:t>
            </a:r>
            <a:endParaRPr sz="2200" dirty="0">
              <a:latin typeface="Times New Roman"/>
              <a:cs typeface="Times New Roman"/>
            </a:endParaRPr>
          </a:p>
          <a:p>
            <a:pPr>
              <a:lnSpc>
                <a:spcPct val="100000"/>
              </a:lnSpc>
              <a:spcBef>
                <a:spcPts val="15"/>
              </a:spcBef>
              <a:buClr>
                <a:srgbClr val="4F6128"/>
              </a:buClr>
              <a:buFont typeface="Wingdings"/>
              <a:buChar char=""/>
            </a:pPr>
            <a:endParaRPr sz="3200" dirty="0">
              <a:latin typeface="Times New Roman"/>
              <a:cs typeface="Times New Roman"/>
            </a:endParaRPr>
          </a:p>
          <a:p>
            <a:pPr marL="355600" marR="267335" indent="-343535">
              <a:lnSpc>
                <a:spcPct val="100000"/>
              </a:lnSpc>
              <a:spcBef>
                <a:spcPts val="5"/>
              </a:spcBef>
              <a:buFont typeface="Wingdings"/>
              <a:buChar char=""/>
              <a:tabLst>
                <a:tab pos="354965" algn="l"/>
                <a:tab pos="356235" algn="l"/>
              </a:tabLst>
            </a:pPr>
            <a:r>
              <a:rPr sz="2200" spc="-5" dirty="0">
                <a:solidFill>
                  <a:srgbClr val="4F6128"/>
                </a:solidFill>
                <a:latin typeface="Times New Roman"/>
                <a:cs typeface="Times New Roman"/>
              </a:rPr>
              <a:t>The </a:t>
            </a:r>
            <a:r>
              <a:rPr sz="2200" spc="-10" dirty="0">
                <a:solidFill>
                  <a:srgbClr val="4F6128"/>
                </a:solidFill>
                <a:latin typeface="Times New Roman"/>
                <a:cs typeface="Times New Roman"/>
              </a:rPr>
              <a:t>middle </a:t>
            </a:r>
            <a:r>
              <a:rPr sz="2200" spc="-5" dirty="0">
                <a:solidFill>
                  <a:srgbClr val="4F6128"/>
                </a:solidFill>
                <a:latin typeface="Times New Roman"/>
                <a:cs typeface="Times New Roman"/>
              </a:rPr>
              <a:t>sentences in a paragraph are called supporting  sentences &amp; </a:t>
            </a:r>
            <a:r>
              <a:rPr sz="2200" b="1" spc="-5" dirty="0">
                <a:solidFill>
                  <a:srgbClr val="4F6128"/>
                </a:solidFill>
                <a:latin typeface="Times New Roman"/>
                <a:cs typeface="Times New Roman"/>
              </a:rPr>
              <a:t>The supporting sentences </a:t>
            </a:r>
            <a:r>
              <a:rPr sz="2200" spc="-5" dirty="0">
                <a:solidFill>
                  <a:srgbClr val="4F6128"/>
                </a:solidFill>
                <a:latin typeface="Times New Roman"/>
                <a:cs typeface="Times New Roman"/>
              </a:rPr>
              <a:t>explain or prove the  topic</a:t>
            </a:r>
            <a:r>
              <a:rPr sz="2200" spc="-20" dirty="0">
                <a:solidFill>
                  <a:srgbClr val="4F6128"/>
                </a:solidFill>
                <a:latin typeface="Times New Roman"/>
                <a:cs typeface="Times New Roman"/>
              </a:rPr>
              <a:t> </a:t>
            </a:r>
            <a:r>
              <a:rPr sz="2200" spc="-5" dirty="0">
                <a:solidFill>
                  <a:srgbClr val="4F6128"/>
                </a:solidFill>
                <a:latin typeface="Times New Roman"/>
                <a:cs typeface="Times New Roman"/>
              </a:rPr>
              <a:t>sentence.</a:t>
            </a:r>
            <a:endParaRPr sz="2200" dirty="0">
              <a:latin typeface="Times New Roman"/>
              <a:cs typeface="Times New Roman"/>
            </a:endParaRPr>
          </a:p>
          <a:p>
            <a:pPr>
              <a:lnSpc>
                <a:spcPct val="100000"/>
              </a:lnSpc>
              <a:spcBef>
                <a:spcPts val="15"/>
              </a:spcBef>
              <a:buClr>
                <a:srgbClr val="4F6128"/>
              </a:buClr>
              <a:buFont typeface="Wingdings"/>
              <a:buChar char=""/>
            </a:pPr>
            <a:endParaRPr sz="3200" dirty="0">
              <a:latin typeface="Times New Roman"/>
              <a:cs typeface="Times New Roman"/>
            </a:endParaRPr>
          </a:p>
          <a:p>
            <a:pPr marL="355600" marR="137160" indent="-343535">
              <a:lnSpc>
                <a:spcPct val="100000"/>
              </a:lnSpc>
              <a:buFont typeface="Wingdings"/>
              <a:buChar char=""/>
              <a:tabLst>
                <a:tab pos="354965" algn="l"/>
                <a:tab pos="356235" algn="l"/>
              </a:tabLst>
            </a:pPr>
            <a:r>
              <a:rPr sz="2200" spc="-5" dirty="0">
                <a:solidFill>
                  <a:srgbClr val="4F6128"/>
                </a:solidFill>
                <a:latin typeface="Times New Roman"/>
                <a:cs typeface="Times New Roman"/>
              </a:rPr>
              <a:t>The concluding sentence </a:t>
            </a:r>
            <a:r>
              <a:rPr sz="2200" spc="-10" dirty="0">
                <a:solidFill>
                  <a:srgbClr val="4F6128"/>
                </a:solidFill>
                <a:latin typeface="Times New Roman"/>
                <a:cs typeface="Times New Roman"/>
              </a:rPr>
              <a:t>summarizes </a:t>
            </a:r>
            <a:r>
              <a:rPr sz="2200" spc="-5" dirty="0">
                <a:solidFill>
                  <a:srgbClr val="4F6128"/>
                </a:solidFill>
                <a:latin typeface="Times New Roman"/>
                <a:cs typeface="Times New Roman"/>
              </a:rPr>
              <a:t>the </a:t>
            </a:r>
            <a:r>
              <a:rPr sz="2200" spc="-10" dirty="0">
                <a:solidFill>
                  <a:srgbClr val="4F6128"/>
                </a:solidFill>
                <a:latin typeface="Times New Roman"/>
                <a:cs typeface="Times New Roman"/>
              </a:rPr>
              <a:t>main </a:t>
            </a:r>
            <a:r>
              <a:rPr sz="2200" spc="-5" dirty="0">
                <a:solidFill>
                  <a:srgbClr val="4F6128"/>
                </a:solidFill>
                <a:latin typeface="Times New Roman"/>
                <a:cs typeface="Times New Roman"/>
              </a:rPr>
              <a:t>points or  restates the </a:t>
            </a:r>
            <a:r>
              <a:rPr sz="2200" dirty="0">
                <a:solidFill>
                  <a:srgbClr val="4F6128"/>
                </a:solidFill>
                <a:latin typeface="Times New Roman"/>
                <a:cs typeface="Times New Roman"/>
              </a:rPr>
              <a:t>topic </a:t>
            </a:r>
            <a:r>
              <a:rPr sz="2200" spc="-5" dirty="0">
                <a:solidFill>
                  <a:srgbClr val="4F6128"/>
                </a:solidFill>
                <a:latin typeface="Times New Roman"/>
                <a:cs typeface="Times New Roman"/>
              </a:rPr>
              <a:t>sentence in </a:t>
            </a:r>
            <a:r>
              <a:rPr sz="2200" spc="-10" dirty="0">
                <a:solidFill>
                  <a:srgbClr val="4F6128"/>
                </a:solidFill>
                <a:latin typeface="Times New Roman"/>
                <a:cs typeface="Times New Roman"/>
              </a:rPr>
              <a:t>different </a:t>
            </a:r>
            <a:r>
              <a:rPr sz="2200" spc="-5" dirty="0">
                <a:solidFill>
                  <a:srgbClr val="4F6128"/>
                </a:solidFill>
                <a:latin typeface="Times New Roman"/>
                <a:cs typeface="Times New Roman"/>
              </a:rPr>
              <a:t>word, or it serves two  purposes: </a:t>
            </a:r>
            <a:r>
              <a:rPr sz="2200" dirty="0">
                <a:solidFill>
                  <a:srgbClr val="4F6128"/>
                </a:solidFill>
                <a:latin typeface="Times New Roman"/>
                <a:cs typeface="Times New Roman"/>
              </a:rPr>
              <a:t>1- </a:t>
            </a:r>
            <a:r>
              <a:rPr sz="2200" b="1" spc="-5" dirty="0">
                <a:solidFill>
                  <a:srgbClr val="4F6128"/>
                </a:solidFill>
                <a:latin typeface="Times New Roman"/>
                <a:cs typeface="Times New Roman"/>
              </a:rPr>
              <a:t>It signals </a:t>
            </a:r>
            <a:r>
              <a:rPr sz="2200" spc="-5" dirty="0">
                <a:solidFill>
                  <a:srgbClr val="4F6128"/>
                </a:solidFill>
                <a:latin typeface="Times New Roman"/>
                <a:cs typeface="Times New Roman"/>
              </a:rPr>
              <a:t>the end of </a:t>
            </a:r>
            <a:r>
              <a:rPr sz="2200" dirty="0">
                <a:solidFill>
                  <a:srgbClr val="4F6128"/>
                </a:solidFill>
                <a:latin typeface="Times New Roman"/>
                <a:cs typeface="Times New Roman"/>
              </a:rPr>
              <a:t>the </a:t>
            </a:r>
            <a:r>
              <a:rPr sz="2200" spc="-5" dirty="0">
                <a:solidFill>
                  <a:srgbClr val="4F6128"/>
                </a:solidFill>
                <a:latin typeface="Times New Roman"/>
                <a:cs typeface="Times New Roman"/>
              </a:rPr>
              <a:t>paragraph. </a:t>
            </a:r>
            <a:r>
              <a:rPr sz="2200" dirty="0">
                <a:solidFill>
                  <a:srgbClr val="4F6128"/>
                </a:solidFill>
                <a:latin typeface="Times New Roman"/>
                <a:cs typeface="Times New Roman"/>
              </a:rPr>
              <a:t>2- </a:t>
            </a:r>
            <a:r>
              <a:rPr sz="2200" b="1" spc="-5" dirty="0">
                <a:solidFill>
                  <a:srgbClr val="4F6128"/>
                </a:solidFill>
                <a:latin typeface="Times New Roman"/>
                <a:cs typeface="Times New Roman"/>
              </a:rPr>
              <a:t>It  summarizes or </a:t>
            </a:r>
            <a:r>
              <a:rPr sz="2200" b="1" spc="-10" dirty="0">
                <a:solidFill>
                  <a:srgbClr val="4F6128"/>
                </a:solidFill>
                <a:latin typeface="Times New Roman"/>
                <a:cs typeface="Times New Roman"/>
              </a:rPr>
              <a:t>repeats </a:t>
            </a:r>
            <a:r>
              <a:rPr sz="2200" spc="-5" dirty="0">
                <a:solidFill>
                  <a:srgbClr val="4F6128"/>
                </a:solidFill>
                <a:latin typeface="Times New Roman"/>
                <a:cs typeface="Times New Roman"/>
              </a:rPr>
              <a:t>the topic sentence in different</a:t>
            </a:r>
            <a:r>
              <a:rPr sz="2200" spc="45" dirty="0">
                <a:solidFill>
                  <a:srgbClr val="4F6128"/>
                </a:solidFill>
                <a:latin typeface="Times New Roman"/>
                <a:cs typeface="Times New Roman"/>
              </a:rPr>
              <a:t> </a:t>
            </a:r>
            <a:r>
              <a:rPr sz="2200" spc="-5" dirty="0">
                <a:solidFill>
                  <a:srgbClr val="4F6128"/>
                </a:solidFill>
                <a:latin typeface="Times New Roman"/>
                <a:cs typeface="Times New Roman"/>
              </a:rPr>
              <a:t>words.</a:t>
            </a:r>
            <a:endParaRPr sz="2200" dirty="0">
              <a:latin typeface="Times New Roman"/>
              <a:cs typeface="Times New Roman"/>
            </a:endParaRPr>
          </a:p>
        </p:txBody>
      </p:sp>
    </p:spTree>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146</TotalTime>
  <Words>2126</Words>
  <Application>Microsoft Office PowerPoint</Application>
  <PresentationFormat>On-screen Show (4:3)</PresentationFormat>
  <Paragraphs>228</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Georgia</vt:lpstr>
      <vt:lpstr>Times New Roman</vt:lpstr>
      <vt:lpstr>Wingdings</vt:lpstr>
      <vt:lpstr>Retrospect</vt:lpstr>
      <vt:lpstr>PowerPoint Presentation</vt:lpstr>
      <vt:lpstr>Understanding Paragraphs</vt:lpstr>
      <vt:lpstr> Warm Up</vt:lpstr>
      <vt:lpstr>Understanding Paragraphs</vt:lpstr>
      <vt:lpstr>Understanding Paragraphs</vt:lpstr>
      <vt:lpstr>Understanding Paragraphs</vt:lpstr>
      <vt:lpstr>Topic Sentence  Introductory Sentence (Introduction)</vt:lpstr>
      <vt:lpstr>PowerPoint Presentation</vt:lpstr>
      <vt:lpstr>PowerPoint Presentation</vt:lpstr>
      <vt:lpstr>Notice the Parts of Paragraph</vt:lpstr>
      <vt:lpstr>PowerPoint Presentation</vt:lpstr>
      <vt:lpstr>What are the different types of paragraphs?</vt:lpstr>
      <vt:lpstr>PowerPoint Presentation</vt:lpstr>
      <vt:lpstr>PowerPoint Presentation</vt:lpstr>
      <vt:lpstr>PowerPoint Presentation</vt:lpstr>
      <vt:lpstr>Four ways to  achieve coherence:</vt:lpstr>
      <vt:lpstr>PowerPoint Presentation</vt:lpstr>
      <vt:lpstr>PowerPoint Presentation</vt:lpstr>
      <vt:lpstr>PowerPoint Presentation</vt:lpstr>
      <vt:lpstr>PowerPoint Presentation</vt:lpstr>
      <vt:lpstr>PowerPoint Presentation</vt:lpstr>
      <vt:lpstr>PowerPoint Presentation</vt:lpstr>
      <vt:lpstr>Transition Signals</vt:lpstr>
      <vt:lpstr>Transition Signals</vt:lpstr>
      <vt:lpstr>Transition Signals</vt:lpstr>
      <vt:lpstr>Transition Signals</vt:lpstr>
      <vt:lpstr>Review:</vt:lpstr>
      <vt:lpstr>How to Write an Effective Paragraph</vt:lpstr>
      <vt:lpstr>Qualities of a Good Paragraph</vt:lpstr>
      <vt:lpstr>Qualities of a Good Paragraph</vt:lpstr>
      <vt:lpstr>Qualities of a Good Paragraph</vt:lpstr>
      <vt:lpstr>Qualities of a Good Paragraph</vt:lpstr>
      <vt:lpstr>Writing-Process Listing-Technique: It is a prewriting technique in  which you write the topic at the top of a piece of  paper and then quickly make list of the words or  phrases that come in to your mind. Don’t stop to  wonder if an idea is good or not. Write it down!  Keep writing until the flow of ideas stops.</vt:lpstr>
      <vt:lpstr>Writing-Process</vt:lpstr>
      <vt:lpstr>Process Paragraph</vt:lpstr>
      <vt:lpstr>PowerPoint Presentation</vt:lpstr>
      <vt:lpstr>Process Paragraph</vt:lpstr>
      <vt:lpstr>Descriptive Paragraph &amp;  Clustering</vt:lpstr>
      <vt:lpstr>Descriptive Paragraph</vt:lpstr>
      <vt:lpstr>Descriptive Paragraph</vt:lpstr>
      <vt:lpstr>Definition Paragraph</vt:lpstr>
      <vt:lpstr>Definition Paragraph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Ch Umair</cp:lastModifiedBy>
  <cp:revision>13</cp:revision>
  <dcterms:created xsi:type="dcterms:W3CDTF">2019-10-31T10:43:27Z</dcterms:created>
  <dcterms:modified xsi:type="dcterms:W3CDTF">2019-12-17T09:51:59Z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2015-11-27T00:00:00Z</vt:filetime>
  </property>
  <property fmtid="{D5CDD505-2E9C-101B-9397-08002B2CF9AE}" pid="3" name="Creator">
    <vt:lpwstr>Microsoft® PowerPoint® 2013</vt:lpwstr>
  </property>
  <property fmtid="{D5CDD505-2E9C-101B-9397-08002B2CF9AE}" pid="4" name="LastSaved">
    <vt:filetime>2019-10-31T00:00:00Z</vt:filetime>
  </property>
</Properties>
</file>